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1"/>
  </p:notesMasterIdLst>
  <p:sldIdLst>
    <p:sldId id="269" r:id="rId2"/>
    <p:sldId id="258" r:id="rId3"/>
    <p:sldId id="259" r:id="rId4"/>
    <p:sldId id="260" r:id="rId5"/>
    <p:sldId id="273" r:id="rId6"/>
    <p:sldId id="272" r:id="rId7"/>
    <p:sldId id="277" r:id="rId8"/>
    <p:sldId id="280" r:id="rId9"/>
    <p:sldId id="263" r:id="rId10"/>
    <p:sldId id="274" r:id="rId11"/>
    <p:sldId id="264" r:id="rId12"/>
    <p:sldId id="275" r:id="rId13"/>
    <p:sldId id="278" r:id="rId14"/>
    <p:sldId id="266" r:id="rId15"/>
    <p:sldId id="267" r:id="rId16"/>
    <p:sldId id="279" r:id="rId17"/>
    <p:sldId id="268" r:id="rId18"/>
    <p:sldId id="271" r:id="rId19"/>
    <p:sldId id="276" r:id="rId20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771ED71-398A-1FD9-2270-3EC3FA86850C}" name="Деница Тодорова Апостолова" initials="ДА" userId="S::dtapostolo@office365faculty.uni-sofia.bg::3584dc32-8e4d-42f8-9b46-993b8e7b82d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73F180-DCA3-4B57-A70A-CA0885B75ADA}" v="12" dt="2025-10-30T10:43:10.8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46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878EC-711A-4C70-ACE0-2F7EB49F6D6A}" type="datetimeFigureOut">
              <a:rPr lang="bg-BG" smtClean="0"/>
              <a:t>20.11.2025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E1B8B-CBB1-4135-851E-6E5CD76E1C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3643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ННП има за цел да оцени потенциала на страната за наличие на критични и стратегически суровини, както и да разработи подходящи технологии за добив и преработка, щадящи околната среда.</a:t>
            </a:r>
            <a:b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Газификацията е една от технологиите, които могат да осигурят енергията за тези дейности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E1B8B-CBB1-4135-851E-6E5CD76E1CB4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24892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Газификацията е алтернативен метод за производство на енергия от въглища, по-ефективен и по-лесен за интеграция със системи за улавяне на CO₂. Това е важно за индустрии с висок енергиен разход, какъвто е добивът на стратегически суровини.</a:t>
            </a:r>
            <a:b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bg-BG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Лигнитите</a:t>
            </a:r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България могат да бъдат използвани като постоянен и достъпен енергиен ресурс.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E1B8B-CBB1-4135-851E-6E5CD76E1CB4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76453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E1B8B-CBB1-4135-851E-6E5CD76E1CB4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65075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E1B8B-CBB1-4135-851E-6E5CD76E1CB4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17645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/>
              <a:t>Глобалният</a:t>
            </a:r>
            <a:r>
              <a:rPr lang="ru-RU" dirty="0"/>
              <a:t> </a:t>
            </a:r>
            <a:r>
              <a:rPr lang="ru-RU" dirty="0" err="1"/>
              <a:t>пазар</a:t>
            </a:r>
            <a:r>
              <a:rPr lang="ru-RU" dirty="0"/>
              <a:t> на газификация на </a:t>
            </a:r>
            <a:r>
              <a:rPr lang="ru-RU" dirty="0" err="1"/>
              <a:t>въглища</a:t>
            </a:r>
            <a:r>
              <a:rPr lang="ru-RU" dirty="0"/>
              <a:t> </a:t>
            </a:r>
            <a:r>
              <a:rPr lang="ru-RU" dirty="0" err="1"/>
              <a:t>показва</a:t>
            </a:r>
            <a:r>
              <a:rPr lang="ru-RU" dirty="0"/>
              <a:t> устойчив </a:t>
            </a:r>
            <a:r>
              <a:rPr lang="ru-RU" dirty="0" err="1"/>
              <a:t>растеж</a:t>
            </a:r>
            <a:r>
              <a:rPr lang="ru-RU" dirty="0"/>
              <a:t>, </a:t>
            </a:r>
            <a:r>
              <a:rPr lang="ru-RU" dirty="0" err="1"/>
              <a:t>основно</a:t>
            </a:r>
            <a:r>
              <a:rPr lang="ru-RU" dirty="0"/>
              <a:t> </a:t>
            </a:r>
            <a:r>
              <a:rPr lang="ru-RU" dirty="0" err="1"/>
              <a:t>заради</a:t>
            </a:r>
            <a:r>
              <a:rPr lang="ru-RU" dirty="0"/>
              <a:t> </a:t>
            </a:r>
            <a:r>
              <a:rPr lang="ru-RU" dirty="0" err="1"/>
              <a:t>развитието</a:t>
            </a:r>
            <a:r>
              <a:rPr lang="ru-RU" dirty="0"/>
              <a:t> на IGCC </a:t>
            </a:r>
            <a:r>
              <a:rPr lang="ru-RU" dirty="0" err="1"/>
              <a:t>технологиите</a:t>
            </a:r>
            <a:r>
              <a:rPr lang="ru-RU" dirty="0"/>
              <a:t> и </a:t>
            </a:r>
            <a:r>
              <a:rPr lang="ru-RU" dirty="0" err="1"/>
              <a:t>засиления</a:t>
            </a:r>
            <a:r>
              <a:rPr lang="ru-RU" dirty="0"/>
              <a:t> интерес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en-US" dirty="0"/>
              <a:t>UCG. </a:t>
            </a:r>
            <a:r>
              <a:rPr lang="ru-RU" dirty="0" err="1"/>
              <a:t>Основните</a:t>
            </a:r>
            <a:r>
              <a:rPr lang="ru-RU" dirty="0"/>
              <a:t> приложения </a:t>
            </a:r>
            <a:r>
              <a:rPr lang="ru-RU" dirty="0" err="1"/>
              <a:t>остават</a:t>
            </a:r>
            <a:r>
              <a:rPr lang="ru-RU" dirty="0"/>
              <a:t> </a:t>
            </a:r>
            <a:r>
              <a:rPr lang="ru-RU" dirty="0" err="1"/>
              <a:t>електропроизводството</a:t>
            </a:r>
            <a:r>
              <a:rPr lang="ru-RU" dirty="0"/>
              <a:t>, </a:t>
            </a:r>
            <a:r>
              <a:rPr lang="ru-RU" dirty="0" err="1"/>
              <a:t>производството</a:t>
            </a:r>
            <a:r>
              <a:rPr lang="ru-RU" dirty="0"/>
              <a:t> на водород и </a:t>
            </a:r>
            <a:r>
              <a:rPr lang="ru-RU" dirty="0" err="1"/>
              <a:t>химическата</a:t>
            </a:r>
            <a:r>
              <a:rPr lang="ru-RU" dirty="0"/>
              <a:t> индустрия</a:t>
            </a:r>
          </a:p>
          <a:p>
            <a:r>
              <a:rPr lang="ru-RU" dirty="0" err="1"/>
              <a:t>Тенденцията</a:t>
            </a:r>
            <a:r>
              <a:rPr lang="ru-RU" dirty="0"/>
              <a:t> е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интегриране</a:t>
            </a:r>
            <a:r>
              <a:rPr lang="ru-RU" dirty="0"/>
              <a:t> на газификация с производство на </a:t>
            </a:r>
            <a:r>
              <a:rPr lang="ru-RU" dirty="0" err="1"/>
              <a:t>възобновяеми</a:t>
            </a:r>
            <a:r>
              <a:rPr lang="ru-RU" dirty="0"/>
              <a:t> </a:t>
            </a:r>
            <a:r>
              <a:rPr lang="ru-RU" dirty="0" err="1"/>
              <a:t>енергийни</a:t>
            </a:r>
            <a:r>
              <a:rPr lang="ru-RU" dirty="0"/>
              <a:t> носители.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E1B8B-CBB1-4135-851E-6E5CD76E1CB4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48491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1.Оценени </a:t>
            </a:r>
            <a:r>
              <a:rPr lang="bg-BG" dirty="0" err="1"/>
              <a:t>запаси:Годишен</a:t>
            </a:r>
            <a:r>
              <a:rPr lang="bg-BG" dirty="0"/>
              <a:t> добив 25-до 23 мил. Т </a:t>
            </a:r>
          </a:p>
          <a:p>
            <a:r>
              <a:rPr lang="bg-BG" dirty="0"/>
              <a:t>2.Представени са </a:t>
            </a:r>
            <a:r>
              <a:rPr lang="bg-BG" dirty="0" err="1"/>
              <a:t>съвеменни</a:t>
            </a:r>
            <a:r>
              <a:rPr lang="bg-BG" dirty="0"/>
              <a:t> технологии</a:t>
            </a:r>
          </a:p>
          <a:p>
            <a:r>
              <a:rPr lang="bg-BG" dirty="0"/>
              <a:t>3.Изброени проблеми/</a:t>
            </a:r>
            <a:r>
              <a:rPr lang="bg-BG" dirty="0" err="1"/>
              <a:t>предиз</a:t>
            </a:r>
            <a:r>
              <a:rPr lang="bg-BG" dirty="0"/>
              <a:t>.</a:t>
            </a:r>
          </a:p>
          <a:p>
            <a:r>
              <a:rPr lang="bg-BG" dirty="0"/>
              <a:t>4. Анализирани са капиталовите разходи</a:t>
            </a:r>
          </a:p>
          <a:p>
            <a:r>
              <a:rPr lang="bg-BG" dirty="0"/>
              <a:t>1.2 млрд.</a:t>
            </a:r>
            <a:r>
              <a:rPr lang="en-US" dirty="0"/>
              <a:t>S</a:t>
            </a:r>
            <a:r>
              <a:rPr lang="bg-BG" dirty="0"/>
              <a:t>-</a:t>
            </a:r>
            <a:r>
              <a:rPr lang="bg-BG" dirty="0" err="1"/>
              <a:t>компл</a:t>
            </a:r>
            <a:r>
              <a:rPr lang="bg-BG" dirty="0"/>
              <a:t> съоръжение 1 </a:t>
            </a:r>
            <a:r>
              <a:rPr lang="bg-BG" dirty="0" err="1"/>
              <a:t>мил.т</a:t>
            </a:r>
            <a:r>
              <a:rPr lang="bg-BG" dirty="0"/>
              <a:t> </a:t>
            </a:r>
            <a:r>
              <a:rPr lang="bg-BG" dirty="0" err="1"/>
              <a:t>год</a:t>
            </a:r>
            <a:endParaRPr lang="bg-BG" dirty="0"/>
          </a:p>
          <a:p>
            <a:r>
              <a:rPr lang="bg-BG" dirty="0"/>
              <a:t>162-290 мил. </a:t>
            </a:r>
            <a:r>
              <a:rPr lang="en-US" dirty="0"/>
              <a:t>S</a:t>
            </a:r>
            <a:r>
              <a:rPr lang="bg-BG" dirty="0"/>
              <a:t> 4000 М</a:t>
            </a:r>
            <a:r>
              <a:rPr lang="en-US" dirty="0"/>
              <a:t>W </a:t>
            </a:r>
          </a:p>
          <a:p>
            <a:r>
              <a:rPr lang="en-US" dirty="0"/>
              <a:t>100-200 </a:t>
            </a:r>
            <a:r>
              <a:rPr lang="bg-BG" dirty="0"/>
              <a:t>мил. </a:t>
            </a:r>
            <a:r>
              <a:rPr lang="en-US" dirty="0"/>
              <a:t>S</a:t>
            </a:r>
            <a:r>
              <a:rPr lang="bg-BG" dirty="0"/>
              <a:t> </a:t>
            </a:r>
            <a:r>
              <a:rPr lang="bg-BG" dirty="0" err="1"/>
              <a:t>хим</a:t>
            </a:r>
            <a:r>
              <a:rPr lang="bg-BG" dirty="0"/>
              <a:t> завод</a:t>
            </a:r>
          </a:p>
          <a:p>
            <a:r>
              <a:rPr lang="bg-BG" dirty="0"/>
              <a:t>5. Източници на фин</a:t>
            </a:r>
          </a:p>
          <a:p>
            <a:r>
              <a:rPr lang="bg-BG" dirty="0"/>
              <a:t>6. План за 5</a:t>
            </a:r>
          </a:p>
          <a:p>
            <a:r>
              <a:rPr lang="bg-BG" dirty="0"/>
              <a:t>7. Икономически ефект -2-3 комплекса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E1B8B-CBB1-4135-851E-6E5CD76E1CB4}" type="slidenum">
              <a:rPr lang="bg-BG" smtClean="0"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042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61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01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4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8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4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0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11/20/2025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85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5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11/20/2025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27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44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10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DEB7E0-8A87-3AA2-FC0C-9C83A7629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64" y="953903"/>
            <a:ext cx="6709069" cy="28287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60AFFAA-DD24-81A5-4789-7699B35BD9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brightnessContrast bright="6000" contrast="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8318" y="1627444"/>
            <a:ext cx="5377354" cy="43257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5D019B1D-EBE9-2113-0947-7804638D7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0" y="3642157"/>
            <a:ext cx="6931433" cy="1757680"/>
          </a:xfrm>
          <a:prstGeom prst="rect">
            <a:avLst/>
          </a:prstGeom>
        </p:spPr>
        <p:txBody>
          <a:bodyPr lIns="80479" tIns="40240" rIns="80479" bIns="4024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2400" b="1" cap="all" dirty="0">
                <a:latin typeface="+mj-lt"/>
              </a:rPr>
              <a:t>Газифициране на въглища с цел задоволяване на нуждите от енергия за добив на критични и стратегически суровини в България</a:t>
            </a:r>
            <a:endParaRPr lang="bg-BG" sz="24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6B0E11F-64FC-C2E6-68BF-D4062EBEF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89" y="0"/>
            <a:ext cx="1182727" cy="1365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B1A80F7-176C-5482-0575-7FB74AFDBF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6991" y="0"/>
            <a:ext cx="2548349" cy="768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D2F8AC4-8861-645F-6DCD-25D8FD7E7C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6660" y="-57794"/>
            <a:ext cx="2174910" cy="749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A5E2757-047C-357B-D368-B7493809C4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97232" y="18288"/>
            <a:ext cx="1090699" cy="13473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117977D-9443-048A-F59C-6B6973F2D02F}"/>
              </a:ext>
            </a:extLst>
          </p:cNvPr>
          <p:cNvSpPr txBox="1"/>
          <p:nvPr/>
        </p:nvSpPr>
        <p:spPr>
          <a:xfrm>
            <a:off x="933450" y="5676900"/>
            <a:ext cx="6263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+mj-lt"/>
              </a:rPr>
              <a:t>Ирена Костова, Деница Апостолова, </a:t>
            </a:r>
            <a:r>
              <a:rPr lang="ru-RU" b="1" dirty="0" err="1">
                <a:latin typeface="+mj-lt"/>
              </a:rPr>
              <a:t>Данаил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Йовчев</a:t>
            </a:r>
            <a:endParaRPr lang="ru-RU" b="1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2480A3C-AF44-AF70-5857-AAD50CAB2059}"/>
              </a:ext>
            </a:extLst>
          </p:cNvPr>
          <p:cNvSpPr txBox="1"/>
          <p:nvPr/>
        </p:nvSpPr>
        <p:spPr>
          <a:xfrm>
            <a:off x="2578608" y="6308054"/>
            <a:ext cx="307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latin typeface="+mj-lt"/>
              </a:rPr>
              <a:t>20 ноември 2025 г. </a:t>
            </a:r>
          </a:p>
        </p:txBody>
      </p:sp>
    </p:spTree>
    <p:extLst>
      <p:ext uri="{BB962C8B-B14F-4D97-AF65-F5344CB8AC3E}">
        <p14:creationId xmlns:p14="http://schemas.microsoft.com/office/powerpoint/2010/main" val="100249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BFC1788-0CA4-2449-36B6-FAEFEA1A4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C95189-F5BD-36C6-6626-BC54B7463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215" y="813816"/>
            <a:ext cx="10691265" cy="1307592"/>
          </a:xfrm>
        </p:spPr>
        <p:txBody>
          <a:bodyPr>
            <a:normAutofit/>
          </a:bodyPr>
          <a:lstStyle/>
          <a:p>
            <a:r>
              <a:rPr lang="bg-BG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НА ВЪГЛИЩАТА И ГАЗИФИКАЦИЯ</a:t>
            </a:r>
            <a:br>
              <a:rPr lang="bg-BG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081916-D96D-A92E-3922-7E388C476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562986"/>
            <a:ext cx="10691265" cy="43989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Примери за внедрени в производството или тествани различни газогенератори и вида на използваните от тях въглища.</a:t>
            </a:r>
          </a:p>
          <a:p>
            <a:endParaRPr lang="bg-B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C3955BC-61DF-5DDC-AD99-0DE46915F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51" y="2365319"/>
            <a:ext cx="10208231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8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614A11-8B41-0195-609C-C6D46123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6" y="789432"/>
            <a:ext cx="11359092" cy="130759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ГАЗИФИКАЦИЯТА НА ВЪГЛИЩА – ИКОНОМИЧЕСКИ ПОЛЗИ И ПОЛЗИТЕ ЗА ОКОЛНАТА СРЕДА</a:t>
            </a:r>
            <a:endParaRPr lang="bg-BG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A graph showing a circular chart&#10;&#10;AI-generated content may be incorrect.">
            <a:extLst>
              <a:ext uri="{FF2B5EF4-FFF2-40B4-BE49-F238E27FC236}">
                <a16:creationId xmlns:a16="http://schemas.microsoft.com/office/drawing/2014/main" xmlns="" id="{BE50519B-10DB-56F5-5DE8-FED097AC4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53" r="1450" b="-31"/>
          <a:stretch>
            <a:fillRect/>
          </a:stretch>
        </p:blipFill>
        <p:spPr>
          <a:xfrm>
            <a:off x="102781" y="2551749"/>
            <a:ext cx="5993219" cy="32609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3886ADB-5789-CCEB-5326-0CBBEC012264}"/>
              </a:ext>
            </a:extLst>
          </p:cNvPr>
          <p:cNvSpPr txBox="1"/>
          <p:nvPr/>
        </p:nvSpPr>
        <p:spPr>
          <a:xfrm>
            <a:off x="426517" y="1975573"/>
            <a:ext cx="56197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600" b="1" dirty="0">
                <a:solidFill>
                  <a:srgbClr val="0070C0"/>
                </a:solidFill>
                <a:latin typeface="Arial Narrow" panose="020B0606020202030204" pitchFamily="34" charset="0"/>
              </a:rPr>
              <a:t>Икономически предимства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CC87875-B823-5269-28DA-9995B8B254DA}"/>
              </a:ext>
            </a:extLst>
          </p:cNvPr>
          <p:cNvSpPr txBox="1"/>
          <p:nvPr/>
        </p:nvSpPr>
        <p:spPr>
          <a:xfrm>
            <a:off x="6145734" y="1983149"/>
            <a:ext cx="578791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bg-BG" sz="2000" kern="1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Гъвкавост на суровините </a:t>
            </a:r>
            <a:r>
              <a:rPr lang="bg-BG" sz="2000" kern="100" noProof="0" dirty="0">
                <a:effectLst/>
                <a:latin typeface="Arial Narrow" panose="020B060602020203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– използват се въглища с различен ранг и качество, включително нискокалорични и високопепелни.</a:t>
            </a:r>
          </a:p>
          <a:p>
            <a:pPr lvl="0" algn="just"/>
            <a:endParaRPr lang="bg-BG" sz="2000" kern="100" noProof="0" dirty="0">
              <a:effectLst/>
              <a:latin typeface="Arial Narrow" panose="020B0606020202030204" pitchFamily="34" charset="0"/>
              <a:ea typeface="Aptos" panose="020B0004020202020204" pitchFamily="34" charset="0"/>
              <a:cs typeface="Myanmar Text" panose="020B0502040204020203" pitchFamily="34" charset="0"/>
            </a:endParaRPr>
          </a:p>
          <a:p>
            <a:pPr lvl="0" algn="just"/>
            <a:r>
              <a:rPr lang="bg-BG" sz="2000" kern="1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Синтетичен </a:t>
            </a:r>
            <a:r>
              <a:rPr lang="bg-BG" sz="2000" kern="100" noProof="0" dirty="0">
                <a:latin typeface="Arial Narrow" panose="020B060602020203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газ с висока стойност </a:t>
            </a:r>
            <a:r>
              <a:rPr lang="bg-BG" sz="2000" kern="100" noProof="0" dirty="0">
                <a:effectLst/>
                <a:latin typeface="Arial Narrow" panose="020B060602020203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– за производство на електроенергия, водород, метанол, амоняк и други химикали.</a:t>
            </a:r>
          </a:p>
          <a:p>
            <a:pPr lvl="0" algn="just"/>
            <a:endParaRPr lang="bg-BG" sz="2000" kern="100" noProof="0" dirty="0">
              <a:effectLst/>
              <a:latin typeface="Arial Narrow" panose="020B0606020202030204" pitchFamily="34" charset="0"/>
              <a:ea typeface="Aptos" panose="020B0004020202020204" pitchFamily="34" charset="0"/>
              <a:cs typeface="Myanmar Text" panose="020B0502040204020203" pitchFamily="34" charset="0"/>
            </a:endParaRPr>
          </a:p>
          <a:p>
            <a:pPr lvl="0" algn="just"/>
            <a:r>
              <a:rPr lang="bg-BG" sz="2000" kern="1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Висока енергийна ефективност </a:t>
            </a:r>
            <a:r>
              <a:rPr lang="bg-BG" sz="2000" kern="100" noProof="0" dirty="0">
                <a:effectLst/>
                <a:latin typeface="Arial Narrow" panose="020B060602020203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– при IGCC технологиите достига до ~50%.</a:t>
            </a:r>
          </a:p>
          <a:p>
            <a:pPr lvl="0" algn="just"/>
            <a:endParaRPr lang="bg-BG" sz="2000" kern="100" noProof="0" dirty="0">
              <a:effectLst/>
              <a:latin typeface="Arial Narrow" panose="020B0606020202030204" pitchFamily="34" charset="0"/>
              <a:ea typeface="Aptos" panose="020B0004020202020204" pitchFamily="34" charset="0"/>
              <a:cs typeface="Myanmar Text" panose="020B0502040204020203" pitchFamily="34" charset="0"/>
            </a:endParaRPr>
          </a:p>
          <a:p>
            <a:pPr lvl="0" algn="just"/>
            <a:r>
              <a:rPr lang="bg-BG" sz="2000" kern="1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Използване на местни ресурси </a:t>
            </a:r>
            <a:r>
              <a:rPr lang="bg-BG" sz="2000" kern="100" noProof="0" dirty="0">
                <a:effectLst/>
                <a:latin typeface="Arial Narrow" panose="020B060602020203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– намалява зависимостта от вносни горива и повишава енергийната сигурност.</a:t>
            </a:r>
          </a:p>
        </p:txBody>
      </p:sp>
    </p:spTree>
    <p:extLst>
      <p:ext uri="{BB962C8B-B14F-4D97-AF65-F5344CB8AC3E}">
        <p14:creationId xmlns:p14="http://schemas.microsoft.com/office/powerpoint/2010/main" val="34541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BD4A377-8F81-AE3A-0ED6-80C561068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FAF937-53AE-8E8B-4A85-9A83DC001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6" y="789432"/>
            <a:ext cx="11281455" cy="130759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ГАЗИФИКАЦИЯТА НА ВЪГЛИЩА – ИКОНОМИЧЕСКИ ПОЛЗИ И ПОЛЗИТЕ ЗА ОКОЛНАТА СРЕДА</a:t>
            </a:r>
            <a:endParaRPr lang="bg-BG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61D29A-DE1F-BF0A-34B3-75A3407EF129}"/>
              </a:ext>
            </a:extLst>
          </p:cNvPr>
          <p:cNvSpPr txBox="1"/>
          <p:nvPr/>
        </p:nvSpPr>
        <p:spPr>
          <a:xfrm>
            <a:off x="421419" y="1987325"/>
            <a:ext cx="51500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600" b="1" noProof="0" dirty="0">
                <a:solidFill>
                  <a:srgbClr val="00B050"/>
                </a:solidFill>
                <a:latin typeface="Arial Narrow" panose="020B0606020202030204" pitchFamily="34" charset="0"/>
              </a:rPr>
              <a:t>Предимства, свързани с опазване на околната среда</a:t>
            </a:r>
          </a:p>
        </p:txBody>
      </p:sp>
      <p:pic>
        <p:nvPicPr>
          <p:cNvPr id="9" name="Picture 8" descr="A factory with a solar panel and a solar panel&#10;&#10;AI-generated content may be incorrect.">
            <a:extLst>
              <a:ext uri="{FF2B5EF4-FFF2-40B4-BE49-F238E27FC236}">
                <a16:creationId xmlns:a16="http://schemas.microsoft.com/office/drawing/2014/main" xmlns="" id="{309C216D-00D0-2AB1-476A-87116863E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39" y="2818322"/>
            <a:ext cx="4875370" cy="325024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74D8BDE5-3C94-2F83-3F59-BD984FD1E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1460" y="1987325"/>
            <a:ext cx="6288273" cy="420082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bg-BG" sz="2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По-ниски емисии на вредни вещества </a:t>
            </a:r>
            <a:r>
              <a:rPr lang="bg-BG" sz="2200" noProof="0" dirty="0">
                <a:latin typeface="Arial Narrow" panose="020B0606020202030204" pitchFamily="34" charset="0"/>
              </a:rPr>
              <a:t>– предварителното пречистване на синтетичния газ значително намалява </a:t>
            </a:r>
            <a:r>
              <a:rPr lang="bg-BG" sz="2200" noProof="0" dirty="0" err="1">
                <a:latin typeface="Arial Narrow" panose="020B0606020202030204" pitchFamily="34" charset="0"/>
              </a:rPr>
              <a:t>SOx</a:t>
            </a:r>
            <a:r>
              <a:rPr lang="bg-BG" sz="2200" noProof="0" dirty="0">
                <a:latin typeface="Arial Narrow" panose="020B0606020202030204" pitchFamily="34" charset="0"/>
              </a:rPr>
              <a:t>, </a:t>
            </a:r>
            <a:r>
              <a:rPr lang="bg-BG" sz="2200" noProof="0" dirty="0" err="1">
                <a:latin typeface="Arial Narrow" panose="020B0606020202030204" pitchFamily="34" charset="0"/>
              </a:rPr>
              <a:t>NOx</a:t>
            </a:r>
            <a:r>
              <a:rPr lang="bg-BG" sz="2200" noProof="0" dirty="0">
                <a:latin typeface="Arial Narrow" panose="020B0606020202030204" pitchFamily="34" charset="0"/>
              </a:rPr>
              <a:t>, прахови частици и тежки метали.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bg-BG" sz="2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Възможност за улавяне и съхранение на CO₂ (CCS) </a:t>
            </a:r>
            <a:r>
              <a:rPr lang="bg-BG" sz="2200" noProof="0" dirty="0">
                <a:latin typeface="Arial Narrow" panose="020B0606020202030204" pitchFamily="34" charset="0"/>
              </a:rPr>
              <a:t>– ключова стъпка към нисковъглеродна енергетика.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bg-BG" sz="2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По-добър контрол върху процесите – </a:t>
            </a:r>
            <a:r>
              <a:rPr lang="bg-BG" sz="2200" noProof="0" dirty="0">
                <a:latin typeface="Arial Narrow" panose="020B0606020202030204" pitchFamily="34" charset="0"/>
              </a:rPr>
              <a:t>високото налягане и температурата улесняват пречистването и оптимизират състава на газовете.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bg-BG" sz="2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По-малко твърди отпадъци </a:t>
            </a:r>
            <a:r>
              <a:rPr lang="bg-BG" sz="2200" noProof="0" dirty="0">
                <a:latin typeface="Arial Narrow" panose="020B0606020202030204" pitchFamily="34" charset="0"/>
              </a:rPr>
              <a:t>– образуваните шлаки и пепел могат да се оползотворяват повторно.</a:t>
            </a:r>
          </a:p>
        </p:txBody>
      </p:sp>
    </p:spTree>
    <p:extLst>
      <p:ext uri="{BB962C8B-B14F-4D97-AF65-F5344CB8AC3E}">
        <p14:creationId xmlns:p14="http://schemas.microsoft.com/office/powerpoint/2010/main" val="335470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4A908CF-E891-AEB1-D12F-21BCDC89A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E21F8B-2B55-4387-C4AD-8A71F3D58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824129"/>
            <a:ext cx="11140845" cy="1307592"/>
          </a:xfrm>
        </p:spPr>
        <p:txBody>
          <a:bodyPr>
            <a:normAutofit fontScale="90000"/>
          </a:bodyPr>
          <a:lstStyle/>
          <a:p>
            <a:r>
              <a:rPr lang="bg-BG" b="1" noProof="0" dirty="0">
                <a:solidFill>
                  <a:srgbClr val="002060"/>
                </a:solidFill>
              </a:rPr>
              <a:t>ИЗГАРЯНЕ v/s ГАЗИФИЦИРАНЕ или УЛАВЯНЕ НА СО</a:t>
            </a:r>
            <a:r>
              <a:rPr lang="bg-BG" b="1" baseline="-25000" noProof="0" dirty="0">
                <a:solidFill>
                  <a:srgbClr val="002060"/>
                </a:solidFill>
              </a:rPr>
              <a:t>2 </a:t>
            </a:r>
            <a:r>
              <a:rPr lang="bg-BG" b="1" noProof="0" dirty="0"/>
              <a:t/>
            </a:r>
            <a:br>
              <a:rPr lang="bg-BG" b="1" noProof="0" dirty="0"/>
            </a:br>
            <a:endParaRPr lang="bg-BG" b="1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FD4FC4-D46C-EEE6-FBFC-66E42E0B1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711" y="1477925"/>
            <a:ext cx="5445317" cy="3793790"/>
          </a:xfrm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bg-BG" sz="3800" b="1" noProof="0" dirty="0">
                <a:solidFill>
                  <a:srgbClr val="00B050"/>
                </a:solidFill>
                <a:latin typeface="Arial Narrow" panose="020B0606020202030204" pitchFamily="34" charset="0"/>
              </a:rPr>
              <a:t>Газификация (O₂, висока T и P)</a:t>
            </a:r>
            <a:endParaRPr lang="en-US" sz="3800" b="1" noProof="0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bg-BG" sz="3400" noProof="0" dirty="0" err="1">
                <a:latin typeface="Arial Narrow" panose="020B0606020202030204" pitchFamily="34" charset="0"/>
              </a:rPr>
              <a:t>Подавa</a:t>
            </a:r>
            <a:r>
              <a:rPr lang="bg-BG" sz="3400" noProof="0" dirty="0">
                <a:latin typeface="Arial Narrow" panose="020B0606020202030204" pitchFamily="34" charset="0"/>
              </a:rPr>
              <a:t> се O₂ и се изгаря само необходимото количество гориво за достигане на температура на газификация.</a:t>
            </a:r>
            <a:endParaRPr lang="en-US" sz="3400" noProof="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bg-BG" sz="3400" noProof="0" dirty="0">
                <a:latin typeface="Arial Narrow" panose="020B0606020202030204" pitchFamily="34" charset="0"/>
              </a:rPr>
              <a:t/>
            </a:r>
            <a:br>
              <a:rPr lang="bg-BG" sz="3400" noProof="0" dirty="0">
                <a:latin typeface="Arial Narrow" panose="020B0606020202030204" pitchFamily="34" charset="0"/>
              </a:rPr>
            </a:br>
            <a:r>
              <a:rPr lang="bg-BG" sz="3400" noProof="0" dirty="0">
                <a:latin typeface="Arial Narrow" panose="020B0606020202030204" pitchFamily="34" charset="0"/>
              </a:rPr>
              <a:t>Полученият синтетичен газ е под високо налягане и </a:t>
            </a:r>
            <a:r>
              <a:rPr lang="bg-BG" sz="3400" b="1" noProof="0" dirty="0">
                <a:latin typeface="Arial Narrow" panose="020B0606020202030204" pitchFamily="34" charset="0"/>
              </a:rPr>
              <a:t>не е разреден с азот</a:t>
            </a:r>
            <a:r>
              <a:rPr lang="bg-BG" sz="3400" noProof="0" dirty="0">
                <a:latin typeface="Arial Narrow" panose="020B0606020202030204" pitchFamily="34" charset="0"/>
              </a:rPr>
              <a:t> → CO₂ се улавя лесно, ефективно и евтино.</a:t>
            </a:r>
            <a:endParaRPr lang="en-US" sz="3400" noProof="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bg-BG" sz="3400" noProof="0" dirty="0">
                <a:latin typeface="Arial Narrow" panose="020B0606020202030204" pitchFamily="34" charset="0"/>
              </a:rPr>
              <a:t/>
            </a:r>
            <a:br>
              <a:rPr lang="bg-BG" sz="3400" noProof="0" dirty="0">
                <a:latin typeface="Arial Narrow" panose="020B0606020202030204" pitchFamily="34" charset="0"/>
              </a:rPr>
            </a:br>
            <a:r>
              <a:rPr lang="bg-BG" sz="3400" noProof="0" dirty="0">
                <a:latin typeface="Arial Narrow" panose="020B0606020202030204" pitchFamily="34" charset="0"/>
              </a:rPr>
              <a:t>Заедно с CO₂ се отстраняват SOₓ, NOₓ, тежки метали; твърдите отпадъци са минимални.</a:t>
            </a:r>
          </a:p>
          <a:p>
            <a:endParaRPr lang="bg-BG" noProof="0" dirty="0">
              <a:latin typeface="+mj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A252D63F-4744-BDDC-E17F-F25DBC94E326}"/>
              </a:ext>
            </a:extLst>
          </p:cNvPr>
          <p:cNvSpPr txBox="1">
            <a:spLocks/>
          </p:cNvSpPr>
          <p:nvPr/>
        </p:nvSpPr>
        <p:spPr>
          <a:xfrm>
            <a:off x="439972" y="1477925"/>
            <a:ext cx="5404888" cy="379379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None/>
            </a:pPr>
            <a:r>
              <a:rPr lang="bg-BG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Конвенционално изгаряне в ТЕЦ</a:t>
            </a:r>
            <a:r>
              <a:rPr lang="bg-BG" sz="2400" dirty="0">
                <a:latin typeface="Arial Narrow" panose="020B0606020202030204" pitchFamily="34" charset="0"/>
              </a:rPr>
              <a:t/>
            </a:r>
            <a:br>
              <a:rPr lang="bg-BG" sz="2400" dirty="0">
                <a:latin typeface="Arial Narrow" panose="020B0606020202030204" pitchFamily="34" charset="0"/>
              </a:rPr>
            </a:br>
            <a:endParaRPr lang="en-US" sz="2400" dirty="0">
              <a:latin typeface="Arial Narrow" panose="020B060602020203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bg-BG" sz="2100" noProof="0" dirty="0">
                <a:latin typeface="Arial Narrow" panose="020B0606020202030204" pitchFamily="34" charset="0"/>
              </a:rPr>
              <a:t>Въглищата се изгарят във въздух; получените газове са разредени с азот.</a:t>
            </a:r>
            <a:endParaRPr lang="en-US" sz="2100" noProof="0" dirty="0">
              <a:latin typeface="Arial Narrow" panose="020B060602020203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bg-BG" sz="2100" noProof="0" dirty="0">
                <a:latin typeface="Arial Narrow" panose="020B0606020202030204" pitchFamily="34" charset="0"/>
              </a:rPr>
              <a:t/>
            </a:r>
            <a:br>
              <a:rPr lang="bg-BG" sz="2100" noProof="0" dirty="0">
                <a:latin typeface="Arial Narrow" panose="020B0606020202030204" pitchFamily="34" charset="0"/>
              </a:rPr>
            </a:br>
            <a:r>
              <a:rPr lang="bg-BG" sz="2100" noProof="0" dirty="0">
                <a:latin typeface="Arial Narrow" panose="020B0606020202030204" pitchFamily="34" charset="0"/>
              </a:rPr>
              <a:t>CO₂ е в ниска концентрация → улавянето му е трудно, енергоемко и скъпо.</a:t>
            </a:r>
            <a:endParaRPr lang="en-US" sz="2100" noProof="0" dirty="0">
              <a:latin typeface="Arial Narrow" panose="020B060602020203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bg-BG" sz="2100" noProof="0" dirty="0">
                <a:latin typeface="Arial Narrow" panose="020B0606020202030204" pitchFamily="34" charset="0"/>
              </a:rPr>
              <a:t/>
            </a:r>
            <a:br>
              <a:rPr lang="bg-BG" sz="2100" noProof="0" dirty="0">
                <a:latin typeface="Arial Narrow" panose="020B0606020202030204" pitchFamily="34" charset="0"/>
              </a:rPr>
            </a:br>
            <a:r>
              <a:rPr lang="bg-BG" sz="2100" noProof="0" dirty="0">
                <a:latin typeface="Arial Narrow" panose="020B0606020202030204" pitchFamily="34" charset="0"/>
              </a:rPr>
              <a:t>Газовете се отделят при близко до атмосферно налягане → пречистването е ограничено.</a:t>
            </a:r>
          </a:p>
          <a:p>
            <a:pPr marL="0" indent="0">
              <a:buNone/>
            </a:pPr>
            <a:endParaRPr lang="bg-BG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5BE5ED3-7556-7F3C-1FED-DA32AD686C82}"/>
              </a:ext>
            </a:extLst>
          </p:cNvPr>
          <p:cNvSpPr txBox="1"/>
          <p:nvPr/>
        </p:nvSpPr>
        <p:spPr>
          <a:xfrm>
            <a:off x="480403" y="5390107"/>
            <a:ext cx="11271625" cy="80682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g-BG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→ IGCC + газификация = най-ефективната технология за улавяне на CO₂</a:t>
            </a:r>
            <a:r>
              <a:rPr kumimoji="0" lang="bg-BG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kumimoji="0" lang="bg-BG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bg-BG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Улавянето се извършва </a:t>
            </a:r>
            <a:r>
              <a:rPr kumimoji="0" lang="bg-BG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преди изгарянето в газова турбина</a:t>
            </a:r>
            <a:r>
              <a:rPr kumimoji="0" lang="bg-BG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което е ключово предимство пред ТЕЦ.</a:t>
            </a:r>
          </a:p>
        </p:txBody>
      </p:sp>
    </p:spTree>
    <p:extLst>
      <p:ext uri="{BB962C8B-B14F-4D97-AF65-F5344CB8AC3E}">
        <p14:creationId xmlns:p14="http://schemas.microsoft.com/office/powerpoint/2010/main" val="122041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66D710-7172-B39A-2B65-E9EB92C65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14" y="664383"/>
            <a:ext cx="12631478" cy="779204"/>
          </a:xfrm>
        </p:spPr>
        <p:txBody>
          <a:bodyPr>
            <a:noAutofit/>
          </a:bodyPr>
          <a:lstStyle/>
          <a:p>
            <a:r>
              <a:rPr lang="bg-BG" sz="32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tos" panose="020B0004020202020204" pitchFamily="34" charset="0"/>
                <a:cs typeface="Myanmar Text" panose="020B0502040204020203" pitchFamily="34" charset="0"/>
              </a:rPr>
              <a:t>ПРИМЕРИ ЗА ИНДУСТРИАЛНО ГАЗИФИЦИРАНЕ  НА ВЪГЛИЩА</a:t>
            </a:r>
            <a:endParaRPr lang="bg-BG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9BA682-B8C3-D7DC-91B5-0A7BF35ED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60" y="1602995"/>
            <a:ext cx="11240613" cy="423941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b="1" dirty="0">
                <a:solidFill>
                  <a:srgbClr val="00B050"/>
                </a:solidFill>
                <a:latin typeface="Arial Narrow" panose="020B0606020202030204" pitchFamily="34" charset="0"/>
              </a:rPr>
              <a:t>    </a:t>
            </a:r>
            <a:r>
              <a:rPr lang="ru-RU" sz="26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Индустриално </a:t>
            </a:r>
            <a:r>
              <a:rPr lang="ru-RU" sz="2600" b="1" dirty="0">
                <a:solidFill>
                  <a:srgbClr val="00B050"/>
                </a:solidFill>
                <a:latin typeface="Arial Narrow" panose="020B0606020202030204" pitchFamily="34" charset="0"/>
              </a:rPr>
              <a:t>газифициране на въглища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>
                <a:solidFill>
                  <a:srgbClr val="00B050"/>
                </a:solidFill>
                <a:latin typeface="Arial Narrow" panose="020B0606020202030204" pitchFamily="34" charset="0"/>
              </a:rPr>
              <a:t>по света</a:t>
            </a:r>
            <a:endParaRPr lang="bg-BG" sz="26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22B2A61-7B65-E172-9880-671183A30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731" y="2310928"/>
            <a:ext cx="6557290" cy="41339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B94A38F-49FA-10FE-42F9-EBAD41DBE6AD}"/>
              </a:ext>
            </a:extLst>
          </p:cNvPr>
          <p:cNvSpPr txBox="1"/>
          <p:nvPr/>
        </p:nvSpPr>
        <p:spPr>
          <a:xfrm>
            <a:off x="6234067" y="1479676"/>
            <a:ext cx="5929424" cy="436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85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Китай е световен лидер с над 100 </a:t>
            </a:r>
            <a:r>
              <a:rPr lang="bg-BG" sz="1850" dirty="0">
                <a:latin typeface="Arial Narrow" panose="020B0606020202030204" pitchFamily="34" charset="0"/>
              </a:rPr>
              <a:t>активни инсталации, произвеждащи синтетичен газ, метанол, амоняк и течни горива. Един от най-големите проекти е </a:t>
            </a:r>
            <a:r>
              <a:rPr lang="en-US" sz="18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Lu'an</a:t>
            </a:r>
            <a:r>
              <a:rPr lang="en-US" sz="18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Coal Gasification Project (</a:t>
            </a:r>
            <a:r>
              <a:rPr lang="bg-BG" sz="18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Шанси</a:t>
            </a:r>
            <a:r>
              <a:rPr lang="bg-BG" sz="18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 </a:t>
            </a:r>
            <a:r>
              <a:rPr lang="ru-RU" sz="1850" dirty="0">
                <a:latin typeface="Arial Narrow" panose="020B0606020202030204" pitchFamily="34" charset="0"/>
              </a:rPr>
              <a:t>~12 000 t/ден въглища чрез SCGP, осигуряващ синтетичен газ за производство на течни </a:t>
            </a:r>
            <a:r>
              <a:rPr lang="bg-BG" sz="1850" noProof="0" dirty="0">
                <a:latin typeface="Arial Narrow" panose="020B0606020202030204" pitchFamily="34" charset="0"/>
              </a:rPr>
              <a:t>горива и химикали (</a:t>
            </a:r>
            <a:r>
              <a:rPr lang="bg-BG" sz="1850" noProof="0" dirty="0" err="1">
                <a:latin typeface="Arial Narrow" panose="020B0606020202030204" pitchFamily="34" charset="0"/>
              </a:rPr>
              <a:t>еквивален</a:t>
            </a:r>
            <a:r>
              <a:rPr lang="ru-RU" sz="1850" dirty="0">
                <a:latin typeface="Arial Narrow" panose="020B0606020202030204" pitchFamily="34" charset="0"/>
              </a:rPr>
              <a:t>т ~1000 MW).</a:t>
            </a:r>
          </a:p>
          <a:p>
            <a:pPr algn="just"/>
            <a:endParaRPr lang="ru-RU" sz="1850" dirty="0">
              <a:latin typeface="Arial Narrow" panose="020B0606020202030204" pitchFamily="34" charset="0"/>
            </a:endParaRPr>
          </a:p>
          <a:p>
            <a:pPr algn="just"/>
            <a:r>
              <a:rPr lang="bg-BG" sz="185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САЩ: </a:t>
            </a:r>
            <a:r>
              <a:rPr lang="en-US" sz="185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Edwardsport IGCC Plant (</a:t>
            </a:r>
            <a:r>
              <a:rPr lang="bg-BG" sz="185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Индиана</a:t>
            </a:r>
            <a:r>
              <a:rPr lang="bg-BG" sz="1850" u="sng" dirty="0">
                <a:latin typeface="Arial Narrow" panose="020B0606020202030204" pitchFamily="34" charset="0"/>
              </a:rPr>
              <a:t>)</a:t>
            </a:r>
            <a:r>
              <a:rPr lang="bg-BG" sz="1850" dirty="0">
                <a:latin typeface="Arial Narrow" panose="020B0606020202030204" pitchFamily="34" charset="0"/>
              </a:rPr>
              <a:t> – </a:t>
            </a:r>
            <a:r>
              <a:rPr lang="en-US" sz="1850" dirty="0">
                <a:latin typeface="Arial Narrow" panose="020B0606020202030204" pitchFamily="34" charset="0"/>
              </a:rPr>
              <a:t>618 MW; </a:t>
            </a:r>
            <a:r>
              <a:rPr lang="bg-BG" sz="1850" dirty="0">
                <a:latin typeface="Arial Narrow" panose="020B0606020202030204" pitchFamily="34" charset="0"/>
              </a:rPr>
              <a:t> работи по технология </a:t>
            </a:r>
            <a:r>
              <a:rPr lang="en-US" sz="1850" dirty="0">
                <a:latin typeface="Arial Narrow" panose="020B0606020202030204" pitchFamily="34" charset="0"/>
              </a:rPr>
              <a:t>IGCC </a:t>
            </a:r>
            <a:r>
              <a:rPr lang="bg-BG" sz="1850" dirty="0">
                <a:latin typeface="Arial Narrow" panose="020B0606020202030204" pitchFamily="34" charset="0"/>
              </a:rPr>
              <a:t>и постига значително по-ниски емисии на </a:t>
            </a:r>
            <a:r>
              <a:rPr lang="en-US" sz="1850" dirty="0" err="1">
                <a:latin typeface="Arial Narrow" panose="020B0606020202030204" pitchFamily="34" charset="0"/>
              </a:rPr>
              <a:t>SOx</a:t>
            </a:r>
            <a:r>
              <a:rPr lang="en-US" sz="1850" dirty="0">
                <a:latin typeface="Arial Narrow" panose="020B0606020202030204" pitchFamily="34" charset="0"/>
              </a:rPr>
              <a:t>, NOx </a:t>
            </a:r>
            <a:r>
              <a:rPr lang="bg-BG" sz="1850" dirty="0">
                <a:latin typeface="Arial Narrow" panose="020B0606020202030204" pitchFamily="34" charset="0"/>
              </a:rPr>
              <a:t>и прахови частици спрямо конвенционалните ТЕЦ.</a:t>
            </a:r>
          </a:p>
          <a:p>
            <a:pPr algn="just"/>
            <a:endParaRPr lang="bg-BG" sz="1850" dirty="0">
              <a:latin typeface="Arial Narrow" panose="020B0606020202030204" pitchFamily="34" charset="0"/>
            </a:endParaRPr>
          </a:p>
          <a:p>
            <a:pPr algn="just"/>
            <a:r>
              <a:rPr lang="bg-BG" sz="185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Европа: </a:t>
            </a:r>
            <a:r>
              <a:rPr lang="bg-BG" sz="1850" u="sng" dirty="0">
                <a:latin typeface="Arial Narrow" panose="020B0606020202030204" pitchFamily="34" charset="0"/>
              </a:rPr>
              <a:t>Успешни проекти като </a:t>
            </a:r>
            <a:r>
              <a:rPr lang="en-US" sz="185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Puertollano IGCC (</a:t>
            </a:r>
            <a:r>
              <a:rPr lang="bg-BG" sz="185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Испания), </a:t>
            </a:r>
            <a:r>
              <a:rPr lang="en-US" sz="185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Buggenum IGCC (</a:t>
            </a:r>
            <a:r>
              <a:rPr lang="bg-BG" sz="185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Нидерландия), </a:t>
            </a:r>
            <a:r>
              <a:rPr lang="en-US" sz="185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Schwarze </a:t>
            </a:r>
            <a:r>
              <a:rPr lang="en-US" sz="185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Pumpe</a:t>
            </a:r>
            <a:r>
              <a:rPr lang="en-US" sz="185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(</a:t>
            </a:r>
            <a:r>
              <a:rPr lang="bg-BG" sz="185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Германия) и </a:t>
            </a:r>
            <a:r>
              <a:rPr lang="en-US" sz="185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Kozienice IGCC (</a:t>
            </a:r>
            <a:r>
              <a:rPr lang="bg-BG" sz="185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Полша</a:t>
            </a:r>
            <a:r>
              <a:rPr lang="bg-BG" sz="1850" dirty="0">
                <a:latin typeface="Arial Narrow" panose="020B0606020202030204" pitchFamily="34" charset="0"/>
              </a:rPr>
              <a:t>) демонстрират ефективно и по-чисто преобразуване на въглищата в енергия и химични продукти.</a:t>
            </a:r>
          </a:p>
        </p:txBody>
      </p:sp>
      <p:pic>
        <p:nvPicPr>
          <p:cNvPr id="9" name="Picture 8" descr="A blue and green globe&#10;&#10;AI-generated content may be incorrect.">
            <a:extLst>
              <a:ext uri="{FF2B5EF4-FFF2-40B4-BE49-F238E27FC236}">
                <a16:creationId xmlns:a16="http://schemas.microsoft.com/office/drawing/2014/main" xmlns="" id="{A52F00D2-DD71-A080-3424-33C34A6A57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63" y="1738180"/>
            <a:ext cx="310102" cy="31010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4DA98E8-173C-3B94-3D21-5D934500A8B9}"/>
              </a:ext>
            </a:extLst>
          </p:cNvPr>
          <p:cNvCxnSpPr/>
          <p:nvPr/>
        </p:nvCxnSpPr>
        <p:spPr>
          <a:xfrm>
            <a:off x="91760" y="4721157"/>
            <a:ext cx="19001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0FA31C5-B8E2-73DF-592C-AF706EDFB084}"/>
              </a:ext>
            </a:extLst>
          </p:cNvPr>
          <p:cNvCxnSpPr/>
          <p:nvPr/>
        </p:nvCxnSpPr>
        <p:spPr>
          <a:xfrm>
            <a:off x="91760" y="5113506"/>
            <a:ext cx="19001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5F6CC46-71DA-EB67-A002-F239ABB71103}"/>
              </a:ext>
            </a:extLst>
          </p:cNvPr>
          <p:cNvCxnSpPr/>
          <p:nvPr/>
        </p:nvCxnSpPr>
        <p:spPr>
          <a:xfrm>
            <a:off x="91760" y="5894960"/>
            <a:ext cx="19001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F5BCAA5-BF6D-899F-EA83-22FC0769A56A}"/>
              </a:ext>
            </a:extLst>
          </p:cNvPr>
          <p:cNvSpPr/>
          <p:nvPr/>
        </p:nvSpPr>
        <p:spPr>
          <a:xfrm>
            <a:off x="1812372" y="2806494"/>
            <a:ext cx="580632" cy="138937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B215BE7-A4F2-D0FC-B4FB-1112BE33C823}"/>
              </a:ext>
            </a:extLst>
          </p:cNvPr>
          <p:cNvSpPr/>
          <p:nvPr/>
        </p:nvSpPr>
        <p:spPr>
          <a:xfrm rot="5400000">
            <a:off x="4828534" y="3603757"/>
            <a:ext cx="805059" cy="154828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ц</a:t>
            </a:r>
          </a:p>
        </p:txBody>
      </p:sp>
    </p:spTree>
    <p:extLst>
      <p:ext uri="{BB962C8B-B14F-4D97-AF65-F5344CB8AC3E}">
        <p14:creationId xmlns:p14="http://schemas.microsoft.com/office/powerpoint/2010/main" val="26952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3104F50-A3B8-1BE1-CC5D-A1437E734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AD32D0-4823-0817-1C0A-42C86D674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589" y="751542"/>
            <a:ext cx="12674010" cy="1307592"/>
          </a:xfrm>
        </p:spPr>
        <p:txBody>
          <a:bodyPr>
            <a:normAutofit/>
          </a:bodyPr>
          <a:lstStyle/>
          <a:p>
            <a:r>
              <a:rPr lang="bg-BG" sz="30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tos" panose="020B0004020202020204" pitchFamily="34" charset="0"/>
                <a:cs typeface="Myanmar Text" panose="020B0502040204020203" pitchFamily="34" charset="0"/>
              </a:rPr>
              <a:t>ПРИМЕРИ ЗА ИНДУСТРИАЛНО ГАЗИФИЦИРАНЕ  НА ВЪГЛИЩА</a:t>
            </a:r>
            <a:r>
              <a:rPr lang="bg-BG" sz="30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tos" panose="020B0004020202020204" pitchFamily="34" charset="0"/>
                <a:cs typeface="Myanmar Text" panose="020B0502040204020203" pitchFamily="34" charset="0"/>
              </a:rPr>
              <a:t/>
            </a:r>
            <a:br>
              <a:rPr lang="bg-BG" sz="30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tos" panose="020B0004020202020204" pitchFamily="34" charset="0"/>
                <a:cs typeface="Myanmar Text" panose="020B0502040204020203" pitchFamily="34" charset="0"/>
              </a:rPr>
            </a:br>
            <a:endParaRPr lang="bg-BG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BC07EC-5538-9B68-15A7-03D410683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79" y="1370065"/>
            <a:ext cx="10958840" cy="4629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B050"/>
                </a:solidFill>
                <a:latin typeface="Arial Narrow" panose="020B0606020202030204" pitchFamily="34" charset="0"/>
              </a:rPr>
              <a:t>       </a:t>
            </a:r>
            <a:r>
              <a:rPr lang="ru-RU" sz="26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Индустриално</a:t>
            </a:r>
            <a:r>
              <a:rPr lang="ru-RU" sz="2600" b="1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ru-RU" sz="26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газифициране</a:t>
            </a:r>
            <a:r>
              <a:rPr lang="ru-RU" sz="2600" b="1" dirty="0">
                <a:solidFill>
                  <a:srgbClr val="00B050"/>
                </a:solidFill>
                <a:latin typeface="Arial Narrow" panose="020B0606020202030204" pitchFamily="34" charset="0"/>
              </a:rPr>
              <a:t> на въглища у нас</a:t>
            </a:r>
            <a:r>
              <a:rPr lang="ru-RU" sz="2600" b="1" dirty="0">
                <a:solidFill>
                  <a:srgbClr val="00B050"/>
                </a:solidFill>
                <a:latin typeface="+mj-lt"/>
              </a:rPr>
              <a:t>.</a:t>
            </a:r>
            <a:endParaRPr lang="bg-BG" sz="2600" b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19C255A-15C8-BFEE-0F83-0878CCC32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6486">
            <a:off x="7921942" y="1503766"/>
            <a:ext cx="3803905" cy="38504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FD67606-0079-5C20-1861-BBC1728563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874"/>
          <a:stretch>
            <a:fillRect/>
          </a:stretch>
        </p:blipFill>
        <p:spPr>
          <a:xfrm rot="20751353">
            <a:off x="7891627" y="3882782"/>
            <a:ext cx="3498574" cy="25869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01077B2-808B-BEE2-128C-3233869B3216}"/>
              </a:ext>
            </a:extLst>
          </p:cNvPr>
          <p:cNvSpPr txBox="1"/>
          <p:nvPr/>
        </p:nvSpPr>
        <p:spPr>
          <a:xfrm>
            <a:off x="204799" y="1931323"/>
            <a:ext cx="7423780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g-BG" sz="2300" u="sng" noProof="0" dirty="0">
                <a:latin typeface="Arial Narrow" panose="020B0606020202030204" pitchFamily="34" charset="0"/>
              </a:rPr>
              <a:t>България няма индустриален опит в газификацията на въглища.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sz="2300" noProof="0" dirty="0">
                <a:latin typeface="Arial Narrow" panose="020B0606020202030204" pitchFamily="34" charset="0"/>
              </a:rPr>
              <a:t>Участие в международен проект на ЕК (2013–2015) с Германия, Великобритания, Гърция и Португалия.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sz="2300" noProof="0" dirty="0">
                <a:latin typeface="Arial Narrow" panose="020B0606020202030204" pitchFamily="34" charset="0"/>
              </a:rPr>
              <a:t>Обект: дълбоко залягащите въглища в Добруджанския басейн.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sz="2300" noProof="0" dirty="0">
                <a:latin typeface="Arial Narrow" panose="020B0606020202030204" pitchFamily="34" charset="0"/>
              </a:rPr>
              <a:t>Разработени: геоложки, геомеханични и хидрогеоложки модели, оценени рискове и екологична устойчивост.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sz="2300" noProof="0" dirty="0">
                <a:latin typeface="Arial Narrow" panose="020B0606020202030204" pitchFamily="34" charset="0"/>
              </a:rPr>
              <a:t>Заключение: UCG + CCS в Добруджанския басейн е технически възможно и икономически оправдано при строг екологичен контрол.</a:t>
            </a:r>
          </a:p>
        </p:txBody>
      </p:sp>
      <p:pic>
        <p:nvPicPr>
          <p:cNvPr id="5" name="Picture 4" descr="A red green and white flag&#10;&#10;AI-generated content may be incorrect.">
            <a:extLst>
              <a:ext uri="{FF2B5EF4-FFF2-40B4-BE49-F238E27FC236}">
                <a16:creationId xmlns:a16="http://schemas.microsoft.com/office/drawing/2014/main" xmlns="" id="{BAEE06D2-0E31-9426-9EA0-E5F294F88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99" y="1423645"/>
            <a:ext cx="642895" cy="45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7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D28F912-AA1B-3FB6-6176-B7847F178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30EFFC-21AC-264C-FB0C-2D4BFF3FC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719" y="793417"/>
            <a:ext cx="12794178" cy="1307592"/>
          </a:xfrm>
        </p:spPr>
        <p:txBody>
          <a:bodyPr>
            <a:normAutofit fontScale="90000"/>
          </a:bodyPr>
          <a:lstStyle/>
          <a:p>
            <a:r>
              <a:rPr lang="bg-BG" sz="3300" b="1" kern="1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tos" panose="020B0004020202020204" pitchFamily="34" charset="0"/>
                <a:cs typeface="Myanmar Text" panose="020B0502040204020203" pitchFamily="34" charset="0"/>
              </a:rPr>
              <a:t>ПРИМЕРИ ЗА ИНДУСТРИАЛНО ГАЗИФИЦИРАНЕ  НА ВЪГЛИЩА</a:t>
            </a:r>
            <a:r>
              <a:rPr lang="bg-BG" sz="3400" kern="1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tos" panose="020B0004020202020204" pitchFamily="34" charset="0"/>
                <a:cs typeface="Myanmar Text" panose="020B0502040204020203" pitchFamily="34" charset="0"/>
              </a:rPr>
              <a:t/>
            </a:r>
            <a:br>
              <a:rPr lang="bg-BG" sz="3400" kern="1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tos" panose="020B0004020202020204" pitchFamily="34" charset="0"/>
                <a:cs typeface="Myanmar Text" panose="020B0502040204020203" pitchFamily="34" charset="0"/>
              </a:rPr>
            </a:br>
            <a:endParaRPr lang="bg-BG" sz="3400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68F73A-A06A-DC46-AF2D-4607EC399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206" y="1450956"/>
            <a:ext cx="10958840" cy="4629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600" b="1" noProof="0" dirty="0">
                <a:solidFill>
                  <a:srgbClr val="00B050"/>
                </a:solidFill>
                <a:latin typeface="Arial Narrow" panose="020B0606020202030204" pitchFamily="34" charset="0"/>
              </a:rPr>
              <a:t>       Индустриално газифициране на въглища у нас</a:t>
            </a:r>
            <a:r>
              <a:rPr lang="bg-BG" sz="2600" b="1" noProof="0" dirty="0">
                <a:solidFill>
                  <a:srgbClr val="00B050"/>
                </a:solidFill>
                <a:latin typeface="+mj-lt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8DBC76-EE62-61A2-3AFF-68D357992D6B}"/>
              </a:ext>
            </a:extLst>
          </p:cNvPr>
          <p:cNvSpPr txBox="1"/>
          <p:nvPr/>
        </p:nvSpPr>
        <p:spPr>
          <a:xfrm>
            <a:off x="0" y="1483923"/>
            <a:ext cx="742378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bg-BG" sz="2300" noProof="0" dirty="0">
              <a:latin typeface="Arial Narrow" panose="020B0606020202030204" pitchFamily="34" charset="0"/>
            </a:endParaRPr>
          </a:p>
        </p:txBody>
      </p:sp>
      <p:pic>
        <p:nvPicPr>
          <p:cNvPr id="5" name="Picture 4" descr="A red green and white flag&#10;&#10;AI-generated content may be incorrect.">
            <a:extLst>
              <a:ext uri="{FF2B5EF4-FFF2-40B4-BE49-F238E27FC236}">
                <a16:creationId xmlns:a16="http://schemas.microsoft.com/office/drawing/2014/main" xmlns="" id="{96FC5B5F-72EE-59F8-8039-1B34ACABE9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99" y="1539194"/>
            <a:ext cx="642895" cy="4567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926331-F025-D2D8-077F-6BF7357C5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71033">
            <a:off x="7353224" y="1617461"/>
            <a:ext cx="4331352" cy="52518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7AC373-3973-5268-CD33-8878DB649CB8}"/>
              </a:ext>
            </a:extLst>
          </p:cNvPr>
          <p:cNvSpPr txBox="1"/>
          <p:nvPr/>
        </p:nvSpPr>
        <p:spPr>
          <a:xfrm>
            <a:off x="361950" y="2271818"/>
            <a:ext cx="693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noProof="0" dirty="0">
                <a:latin typeface="Arial Narrow" panose="020B0606020202030204" pitchFamily="34" charset="0"/>
              </a:rPr>
              <a:t>България има значителни запаси на </a:t>
            </a:r>
            <a:r>
              <a:rPr lang="bg-BG" sz="2400" noProof="0" dirty="0" err="1">
                <a:latin typeface="Arial Narrow" panose="020B0606020202030204" pitchFamily="34" charset="0"/>
              </a:rPr>
              <a:t>лигнити</a:t>
            </a:r>
            <a:r>
              <a:rPr lang="bg-BG" sz="2400" noProof="0" dirty="0">
                <a:latin typeface="Arial Narrow" panose="020B0606020202030204" pitchFamily="34" charset="0"/>
              </a:rPr>
              <a:t> ~2,1 млрд. тона, основно в мини „Марица изток“.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2400" noProof="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sz="2400" noProof="0" dirty="0">
                <a:latin typeface="Arial Narrow" panose="020B0606020202030204" pitchFamily="34" charset="0"/>
              </a:rPr>
              <a:t>Прегледани са </a:t>
            </a:r>
            <a:r>
              <a:rPr lang="bg-BG" sz="2400" b="1" noProof="0" dirty="0">
                <a:latin typeface="Arial Narrow" panose="020B0606020202030204" pitchFamily="34" charset="0"/>
              </a:rPr>
              <a:t>технологии и решения</a:t>
            </a:r>
            <a:r>
              <a:rPr lang="bg-BG" sz="2400" noProof="0" dirty="0">
                <a:latin typeface="Arial Narrow" panose="020B0606020202030204" pitchFamily="34" charset="0"/>
              </a:rPr>
              <a:t>, които могат да бъдат адаптирани за българските </a:t>
            </a:r>
            <a:r>
              <a:rPr lang="bg-BG" sz="2400" noProof="0" dirty="0" err="1">
                <a:latin typeface="Arial Narrow" panose="020B0606020202030204" pitchFamily="34" charset="0"/>
              </a:rPr>
              <a:t>лигнити</a:t>
            </a:r>
            <a:r>
              <a:rPr lang="bg-BG" sz="2400" noProof="0" dirty="0">
                <a:latin typeface="Arial Narrow" panose="020B060602020203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bg-BG" sz="2400" noProof="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sz="2400" noProof="0" dirty="0">
                <a:latin typeface="Arial Narrow" panose="020B0606020202030204" pitchFamily="34" charset="0"/>
              </a:rPr>
              <a:t>Докладът очертава реалистичен петгодишен път за реализиране на първи индустриален </a:t>
            </a:r>
            <a:r>
              <a:rPr lang="bg-BG" sz="2400" noProof="0" dirty="0" err="1">
                <a:latin typeface="Arial Narrow" panose="020B0606020202030204" pitchFamily="34" charset="0"/>
              </a:rPr>
              <a:t>газификационен</a:t>
            </a:r>
            <a:r>
              <a:rPr lang="bg-BG" sz="2400" noProof="0" dirty="0">
                <a:latin typeface="Arial Narrow" panose="020B0606020202030204" pitchFamily="34" charset="0"/>
              </a:rPr>
              <a:t> проект у нас.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ECEC06FD-E62B-4A4B-AFFC-AABF2D8018AC}"/>
              </a:ext>
            </a:extLst>
          </p:cNvPr>
          <p:cNvSpPr/>
          <p:nvPr/>
        </p:nvSpPr>
        <p:spPr>
          <a:xfrm rot="673095">
            <a:off x="7763839" y="3778251"/>
            <a:ext cx="3382106" cy="672354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5925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D5CBF0-5817-D685-728F-2CE069449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1131701" cy="1847088"/>
          </a:xfrm>
        </p:spPr>
        <p:txBody>
          <a:bodyPr>
            <a:normAutofit fontScale="90000"/>
          </a:bodyPr>
          <a:lstStyle/>
          <a:p>
            <a:r>
              <a:rPr lang="bg-BG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НАСОКИ ЗА БЪДЕЩА РАБОТА</a:t>
            </a:r>
            <a:r>
              <a:rPr lang="bg-B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19F6CE-CD47-54C5-34D5-FE43119BC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765005"/>
            <a:ext cx="11282258" cy="419688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g-BG" sz="2800" noProof="0" dirty="0">
                <a:latin typeface="+mj-lt"/>
              </a:rPr>
              <a:t>    </a:t>
            </a:r>
            <a:r>
              <a:rPr lang="bg-BG" sz="2800" noProof="0" dirty="0">
                <a:latin typeface="Arial Narrow" panose="020B0606020202030204" pitchFamily="34" charset="0"/>
              </a:rPr>
              <a:t>Изследване на ключови характеристики на въглищата, влияещи върху газификацията: влага, пепел, летливи вещества, размер на частиците, порьозност, съдържание на S и минерални примеси.</a:t>
            </a:r>
          </a:p>
          <a:p>
            <a:pPr marL="0" indent="0" algn="just">
              <a:buNone/>
            </a:pPr>
            <a:r>
              <a:rPr lang="bg-BG" sz="2800" noProof="0" dirty="0">
                <a:latin typeface="Arial Narrow" panose="020B0606020202030204" pitchFamily="34" charset="0"/>
              </a:rPr>
              <a:t>    Анализ на въглища от основните басейни в България</a:t>
            </a:r>
            <a:endParaRPr lang="en-US" sz="2800" noProof="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bg-BG" sz="2800" noProof="0" dirty="0">
                <a:latin typeface="Arial Narrow" panose="020B0606020202030204" pitchFamily="34" charset="0"/>
              </a:rPr>
              <a:t>    Цел: оценка на пригодността им за газификация за нуждите на добива на критични и стратегически суровини в рамките на Националната научна програма.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12BE250B-076B-C615-6BA9-FE31AD5267C6}"/>
              </a:ext>
            </a:extLst>
          </p:cNvPr>
          <p:cNvSpPr/>
          <p:nvPr/>
        </p:nvSpPr>
        <p:spPr>
          <a:xfrm>
            <a:off x="817593" y="1945758"/>
            <a:ext cx="277560" cy="244549"/>
          </a:xfrm>
          <a:prstGeom prst="rightArrow">
            <a:avLst/>
          </a:prstGeom>
          <a:solidFill>
            <a:srgbClr val="00B050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6EECA80B-1913-F269-90DC-148343077E99}"/>
              </a:ext>
            </a:extLst>
          </p:cNvPr>
          <p:cNvSpPr/>
          <p:nvPr/>
        </p:nvSpPr>
        <p:spPr>
          <a:xfrm>
            <a:off x="785694" y="3489818"/>
            <a:ext cx="277560" cy="244549"/>
          </a:xfrm>
          <a:prstGeom prst="rightArrow">
            <a:avLst/>
          </a:prstGeom>
          <a:solidFill>
            <a:srgbClr val="00B050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E69B79A1-6D3E-06CA-0222-50C552F62AC7}"/>
              </a:ext>
            </a:extLst>
          </p:cNvPr>
          <p:cNvSpPr/>
          <p:nvPr/>
        </p:nvSpPr>
        <p:spPr>
          <a:xfrm>
            <a:off x="785694" y="4096513"/>
            <a:ext cx="277560" cy="244549"/>
          </a:xfrm>
          <a:prstGeom prst="rightArrow">
            <a:avLst/>
          </a:prstGeom>
          <a:solidFill>
            <a:srgbClr val="00B050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7508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D29D238-5B4F-96D5-EED9-C8A38B27F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363DAE-3CF4-21A8-4B5D-B73862E95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1131701" cy="1847088"/>
          </a:xfrm>
        </p:spPr>
        <p:txBody>
          <a:bodyPr>
            <a:normAutofit fontScale="90000"/>
          </a:bodyPr>
          <a:lstStyle/>
          <a:p>
            <a:r>
              <a:rPr lang="bg-BG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 </a:t>
            </a:r>
            <a:r>
              <a:rPr lang="bg-B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dirty="0"/>
              <a:t/>
            </a:r>
            <a:br>
              <a:rPr lang="bg-BG" dirty="0"/>
            </a:br>
            <a:r>
              <a:rPr lang="ru-RU" dirty="0"/>
              <a:t/>
            </a:r>
            <a:br>
              <a:rPr lang="ru-RU" dirty="0"/>
            </a:b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DC0505-1A99-A2C7-5A5B-D2C59CCFC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638267"/>
            <a:ext cx="10691265" cy="44201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sz="2400" noProof="0" dirty="0">
                <a:latin typeface="Arial Narrow" panose="020B0606020202030204" pitchFamily="34" charset="0"/>
              </a:rPr>
              <a:t> Газификацията е ефективна алтернатива на традиционното изгаряне на въглища и е особено подходяща в региони с наличие на критични и стратегически суровини.</a:t>
            </a:r>
          </a:p>
          <a:p>
            <a:pPr marL="0" indent="0" algn="just">
              <a:buNone/>
            </a:pPr>
            <a:r>
              <a:rPr lang="bg-BG" sz="2400" noProof="0" dirty="0">
                <a:latin typeface="Arial Narrow" panose="020B0606020202030204" pitchFamily="34" charset="0"/>
              </a:rPr>
              <a:t> Позволява използване на местни ресурси, включително нискокачествени въглища (напр. </a:t>
            </a:r>
            <a:r>
              <a:rPr lang="bg-BG" sz="2400" noProof="0" dirty="0" err="1">
                <a:latin typeface="Arial Narrow" panose="020B0606020202030204" pitchFamily="34" charset="0"/>
              </a:rPr>
              <a:t>лигнитите</a:t>
            </a:r>
            <a:r>
              <a:rPr lang="bg-BG" sz="2400" noProof="0" dirty="0">
                <a:latin typeface="Arial Narrow" panose="020B0606020202030204" pitchFamily="34" charset="0"/>
              </a:rPr>
              <a:t> от Източномаришкия басейн), за енергия, необходима за добив и преработка.</a:t>
            </a:r>
          </a:p>
          <a:p>
            <a:pPr marL="0" indent="0" algn="just">
              <a:buNone/>
            </a:pPr>
            <a:r>
              <a:rPr lang="bg-BG" sz="2400" noProof="0" dirty="0">
                <a:latin typeface="Arial Narrow" panose="020B0606020202030204" pitchFamily="34" charset="0"/>
              </a:rPr>
              <a:t> Намалява енергийната зависимост на страната.</a:t>
            </a:r>
          </a:p>
          <a:p>
            <a:pPr marL="0" indent="0" algn="just">
              <a:buNone/>
            </a:pPr>
            <a:r>
              <a:rPr lang="bg-BG" sz="2400" noProof="0" dirty="0">
                <a:latin typeface="Arial Narrow" panose="020B0606020202030204" pitchFamily="34" charset="0"/>
              </a:rPr>
              <a:t> Осигурява гъвкавост при използване на различни видове въглища.</a:t>
            </a:r>
          </a:p>
          <a:p>
            <a:pPr marL="0" indent="0" algn="just">
              <a:buNone/>
            </a:pPr>
            <a:r>
              <a:rPr lang="bg-BG" sz="2400" noProof="0" dirty="0">
                <a:latin typeface="Arial Narrow" panose="020B0606020202030204" pitchFamily="34" charset="0"/>
              </a:rPr>
              <a:t> Дава възможност за улавяне и съхранение на CO₂ (CCS) и за по-ефективно пречистване на горивните газове</a:t>
            </a:r>
            <a:r>
              <a:rPr lang="ru-RU" sz="2400" dirty="0">
                <a:latin typeface="Arial Narrow" panose="020B0606020202030204" pitchFamily="34" charset="0"/>
              </a:rPr>
              <a:t>.</a:t>
            </a:r>
            <a:endParaRPr lang="bg-BG" sz="2400" dirty="0">
              <a:latin typeface="Arial Narrow" panose="020B06060202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66E9C14-E5F6-AAC5-A846-656A540A9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18" y="1724404"/>
            <a:ext cx="298730" cy="280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4E4285-BFBF-9E9B-B9D5-8DF621B67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29" y="2667691"/>
            <a:ext cx="298730" cy="280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70591AC-7012-0A51-1B26-CC8F76D79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53" y="4007045"/>
            <a:ext cx="298730" cy="280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8A17237-2365-BADC-EBC4-60B4D0BD5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53" y="4536475"/>
            <a:ext cx="298730" cy="280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6C7D849-B573-01FD-24B6-7461945A0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53" y="5079513"/>
            <a:ext cx="298730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7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0B5B18-F939-3B53-D080-3D026C6FE9EE}"/>
              </a:ext>
            </a:extLst>
          </p:cNvPr>
          <p:cNvSpPr txBox="1"/>
          <p:nvPr/>
        </p:nvSpPr>
        <p:spPr>
          <a:xfrm>
            <a:off x="3200400" y="4263424"/>
            <a:ext cx="86655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g-BG" sz="2400" noProof="0" dirty="0">
                <a:latin typeface="Arial Narrow" panose="020B0606020202030204" pitchFamily="34" charset="0"/>
              </a:rPr>
              <a:t>Благодарности. Настоящият обзор е проведен във връзка с изпълнението на Национална научна програма (ННП) „Критични и стратегически суровини за зелен преход и устойчиво развитие", одобрена с Решение на МС № 508/18.07.2024 г и финансирана от МОН.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0EFF5F-D8BC-B44F-988B-B3535A8948D6}"/>
              </a:ext>
            </a:extLst>
          </p:cNvPr>
          <p:cNvSpPr txBox="1"/>
          <p:nvPr/>
        </p:nvSpPr>
        <p:spPr>
          <a:xfrm>
            <a:off x="1286630" y="1912582"/>
            <a:ext cx="10196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БЛАГОДАРЯ ВИ ЗА ВНИМАНИЕТО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!</a:t>
            </a:r>
            <a:endParaRPr lang="bg-BG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11FD257-2F7D-3C1B-5325-D61FCDBDA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252" y="3125950"/>
            <a:ext cx="1566015" cy="180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8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92DA3B0-091E-CAC1-B277-0B191A915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1E2531-9F1E-BBAE-DEF1-7DA95C1BF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60" y="802947"/>
            <a:ext cx="10691265" cy="130759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bg-BG" sz="32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tos" panose="020B0004020202020204" pitchFamily="34" charset="0"/>
                <a:cs typeface="Myanmar Text" panose="020B0502040204020203" pitchFamily="34" charset="0"/>
              </a:rPr>
              <a:t>ЦЕЛ НА НАЦИОНАЛНАТА НАУЧНА ПРОГРАМА (ННП)</a:t>
            </a:r>
            <a:endParaRPr lang="bg-BG" sz="3200" kern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ptos" panose="020B0004020202020204" pitchFamily="34" charset="0"/>
              <a:cs typeface="Myanmar Text" panose="020B0502040204020203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E8B77FF8-4C7A-719F-48CC-BD9ED28627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3850" y="1884440"/>
            <a:ext cx="11868150" cy="422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g-BG" sz="2800" noProof="0" dirty="0">
                <a:latin typeface="+mj-lt"/>
              </a:rPr>
              <a:t> </a:t>
            </a:r>
            <a:r>
              <a:rPr lang="bg-BG" sz="2800" noProof="0" dirty="0">
                <a:latin typeface="Arial Narrow" panose="020B0606020202030204" pitchFamily="34" charset="0"/>
              </a:rPr>
              <a:t>Изследване на потенциала на България за наличие и добив на критични и стратегически суровини.</a:t>
            </a:r>
          </a:p>
          <a:p>
            <a:r>
              <a:rPr lang="bg-BG" sz="2800" noProof="0" dirty="0">
                <a:latin typeface="Arial Narrow" panose="020B0606020202030204" pitchFamily="34" charset="0"/>
              </a:rPr>
              <a:t> Определяне на съдържанието им в различни видове скали, полезни изкопаеми и промишлени отпадъци.</a:t>
            </a:r>
          </a:p>
          <a:p>
            <a:r>
              <a:rPr lang="bg-BG" sz="2800" noProof="0" dirty="0">
                <a:latin typeface="Arial Narrow" panose="020B0606020202030204" pitchFamily="34" charset="0"/>
              </a:rPr>
              <a:t>Оценка на ресурсните възможности на страната за над 30 приоритетни суровини.</a:t>
            </a:r>
          </a:p>
          <a:p>
            <a:r>
              <a:rPr lang="bg-BG" sz="2800" noProof="0" dirty="0">
                <a:latin typeface="Arial Narrow" panose="020B0606020202030204" pitchFamily="34" charset="0"/>
              </a:rPr>
              <a:t>Тестване и препоръка на технологии за добив и преработка, щадящи околната среда (вода, почва, въздух, седименти).</a:t>
            </a:r>
          </a:p>
          <a:p>
            <a:pPr marR="0" lvl="0" algn="l" defTabSz="414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kumimoji="0" lang="bg-BG" altLang="bg-BG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276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78A9EDF-9AD9-5FDF-92DD-8F53639F0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5EA81A-BA34-1161-6BEB-C24C20D1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4" y="758952"/>
            <a:ext cx="10901577" cy="1307592"/>
          </a:xfrm>
        </p:spPr>
        <p:txBody>
          <a:bodyPr>
            <a:normAutofit/>
          </a:bodyPr>
          <a:lstStyle/>
          <a:p>
            <a:pPr algn="just">
              <a:spcAft>
                <a:spcPts val="800"/>
              </a:spcAft>
            </a:pPr>
            <a:r>
              <a:rPr lang="bg-BG" sz="3200" b="1" kern="1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tos" panose="020B0004020202020204" pitchFamily="34" charset="0"/>
                <a:cs typeface="Myanmar Text" panose="020B0502040204020203" pitchFamily="34" charset="0"/>
              </a:rPr>
              <a:t>ЗНАЧЕНИЕ НА ГАЗИФИКАЦИЯТА НА МЕСТНИ  ВЪГЛИЩА ЗА ИЗПЪЛНЕНИЕ НА ЦЕЛИТЕ НА ННП</a:t>
            </a:r>
            <a:endParaRPr lang="bg-BG" sz="3200" kern="10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ptos" panose="020B0004020202020204" pitchFamily="34" charset="0"/>
              <a:cs typeface="Myanmar Tex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41CB78-A811-362C-9EE4-AE6EC15AC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37" y="2066544"/>
            <a:ext cx="11695813" cy="4460367"/>
          </a:xfrm>
        </p:spPr>
        <p:txBody>
          <a:bodyPr>
            <a:noAutofit/>
          </a:bodyPr>
          <a:lstStyle/>
          <a:p>
            <a:pPr algn="just"/>
            <a:r>
              <a:rPr lang="bg-BG" sz="2600" noProof="0" dirty="0">
                <a:latin typeface="Arial Narrow" panose="020B0606020202030204" pitchFamily="34" charset="0"/>
              </a:rPr>
              <a:t>Газификацията е алтернативен метод за производство на енергия от въглища, като предлага редица предимства пред тяхното директно изгаряне.</a:t>
            </a:r>
          </a:p>
          <a:p>
            <a:pPr algn="just"/>
            <a:r>
              <a:rPr lang="bg-BG" sz="2600" noProof="0" dirty="0">
                <a:latin typeface="Arial Narrow" panose="020B0606020202030204" pitchFamily="34" charset="0"/>
              </a:rPr>
              <a:t>Подходяща е за интеграция със системи за улавяне на CO₂, което я прави по-устойчива.</a:t>
            </a:r>
          </a:p>
          <a:p>
            <a:r>
              <a:rPr lang="bg-BG" sz="2600" noProof="0" dirty="0">
                <a:latin typeface="Arial Narrow" panose="020B0606020202030204" pitchFamily="34" charset="0"/>
              </a:rPr>
              <a:t>Процесът е особено ефективен при индустрии с висок енергиен разход, какъвто е добивът на критични и стратегически суровини.</a:t>
            </a:r>
          </a:p>
          <a:p>
            <a:r>
              <a:rPr lang="bg-BG" sz="2600" noProof="0" dirty="0">
                <a:latin typeface="Arial Narrow" panose="020B0606020202030204" pitchFamily="34" charset="0"/>
              </a:rPr>
              <a:t>Наличните </a:t>
            </a:r>
            <a:r>
              <a:rPr lang="bg-BG" sz="2600" noProof="0" dirty="0" err="1">
                <a:latin typeface="Arial Narrow" panose="020B0606020202030204" pitchFamily="34" charset="0"/>
              </a:rPr>
              <a:t>лигнити</a:t>
            </a:r>
            <a:r>
              <a:rPr lang="bg-BG" sz="2600" noProof="0" dirty="0">
                <a:latin typeface="Arial Narrow" panose="020B0606020202030204" pitchFamily="34" charset="0"/>
              </a:rPr>
              <a:t> от Източномаришкия басейн и въглища от други райони на страната могат да осигурят необходимата енергия за извличане и преработка на тези суровини.</a:t>
            </a:r>
          </a:p>
          <a:p>
            <a:pPr marL="0" indent="0" algn="just">
              <a:buNone/>
            </a:pPr>
            <a:endParaRPr lang="bg-BG" sz="2400" noProof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51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42D007D-017D-A73D-0759-A1B416AC8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49C6EC-2E2C-BCC8-AA1F-F987D65FB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18" y="813816"/>
            <a:ext cx="12251467" cy="1307592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</a:pPr>
            <a:r>
              <a:rPr lang="ru-RU" sz="32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tos" panose="020B0004020202020204" pitchFamily="34" charset="0"/>
                <a:cs typeface="Myanmar Text" panose="020B0502040204020203" pitchFamily="34" charset="0"/>
              </a:rPr>
              <a:t>КАКВО ПРЕДСТАВЛЯВА ГАЗИФИКАЦИЯТА НА ВЪГЛИЩА?</a:t>
            </a:r>
            <a:r>
              <a:rPr lang="bg-BG" sz="3200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tos" panose="020B0004020202020204" pitchFamily="34" charset="0"/>
                <a:cs typeface="Myanmar Text" panose="020B0502040204020203" pitchFamily="34" charset="0"/>
              </a:rPr>
              <a:t/>
            </a:r>
            <a:br>
              <a:rPr lang="bg-BG" sz="3200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tos" panose="020B0004020202020204" pitchFamily="34" charset="0"/>
                <a:cs typeface="Myanmar Text" panose="020B0502040204020203" pitchFamily="34" charset="0"/>
              </a:rPr>
            </a:br>
            <a:endParaRPr lang="bg-BG" sz="3200" kern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ptos" panose="020B0004020202020204" pitchFamily="34" charset="0"/>
              <a:cs typeface="Myanmar Text" panose="020B0502040204020203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0E673527-F1E2-9E6F-7E04-96EF0AD5E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39667" y="1693667"/>
            <a:ext cx="6221450" cy="3924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2393C6-EA9F-C40A-E9D7-1155ACC26AE5}"/>
              </a:ext>
            </a:extLst>
          </p:cNvPr>
          <p:cNvSpPr txBox="1"/>
          <p:nvPr/>
        </p:nvSpPr>
        <p:spPr>
          <a:xfrm>
            <a:off x="166495" y="1608424"/>
            <a:ext cx="5929505" cy="4543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ts val="1000"/>
              </a:spcBef>
            </a:pPr>
            <a:r>
              <a:rPr lang="bg-BG" sz="2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Газификацията е процес на преобразуване на въглища в синтетичен газ при висока Т и/или Р и контролирани условия</a:t>
            </a:r>
            <a:r>
              <a:rPr lang="bg-BG" sz="2200" noProof="0" dirty="0">
                <a:latin typeface="Arial Narrow" panose="020B0606020202030204" pitchFamily="34" charset="0"/>
              </a:rPr>
              <a:t>.</a:t>
            </a:r>
          </a:p>
          <a:p>
            <a:pPr marL="112500" indent="-342900" algn="just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bg-BG" sz="2200" noProof="0" dirty="0">
                <a:latin typeface="Arial Narrow" panose="020B0606020202030204" pitchFamily="34" charset="0"/>
              </a:rPr>
              <a:t>Органичната час</a:t>
            </a:r>
            <a:r>
              <a:rPr lang="bg-BG" sz="2200" dirty="0">
                <a:latin typeface="Arial Narrow" panose="020B0606020202030204" pitchFamily="34" charset="0"/>
              </a:rPr>
              <a:t>т </a:t>
            </a:r>
            <a:r>
              <a:rPr lang="bg-BG" sz="2000" dirty="0">
                <a:latin typeface="Arial Narrow" panose="020B0606020202030204" pitchFamily="34" charset="0"/>
              </a:rPr>
              <a:t>на горивото</a:t>
            </a:r>
            <a:r>
              <a:rPr lang="bg-BG" sz="2000" noProof="0" dirty="0">
                <a:latin typeface="Arial Narrow" panose="020B0606020202030204" pitchFamily="34" charset="0"/>
              </a:rPr>
              <a:t> </a:t>
            </a:r>
            <a:r>
              <a:rPr lang="bg-BG" sz="2200" noProof="0" dirty="0">
                <a:latin typeface="Arial Narrow" panose="020B0606020202030204" pitchFamily="34" charset="0"/>
              </a:rPr>
              <a:t>преминава в газообразни продукти, а минералната – в пепел или шлака.</a:t>
            </a:r>
          </a:p>
          <a:p>
            <a:pPr marL="112500" indent="-342900" algn="just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bg-BG" sz="2200" noProof="0" dirty="0">
                <a:latin typeface="Arial Narrow" panose="020B0606020202030204" pitchFamily="34" charset="0"/>
              </a:rPr>
              <a:t>Полученият синтетичен газ, богат на CO и H₂, може да се използва за производство на електроенергия, горива и химически продукти.</a:t>
            </a:r>
          </a:p>
          <a:p>
            <a:pPr marL="112500" indent="-342900" algn="just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bg-BG" sz="2200" noProof="0" dirty="0">
                <a:latin typeface="Arial Narrow" panose="020B0606020202030204" pitchFamily="34" charset="0"/>
              </a:rPr>
              <a:t>CO₂ може да бъде улавян и съхраняван или използван повторно, което намалява емисиите.</a:t>
            </a:r>
          </a:p>
        </p:txBody>
      </p:sp>
    </p:spTree>
    <p:extLst>
      <p:ext uri="{BB962C8B-B14F-4D97-AF65-F5344CB8AC3E}">
        <p14:creationId xmlns:p14="http://schemas.microsoft.com/office/powerpoint/2010/main" val="369085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952118-D9A6-981F-AE38-A7C8CBE60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3" y="862642"/>
            <a:ext cx="12135437" cy="1307592"/>
          </a:xfrm>
        </p:spPr>
        <p:txBody>
          <a:bodyPr>
            <a:noAutofit/>
          </a:bodyPr>
          <a:lstStyle/>
          <a:p>
            <a:r>
              <a:rPr kumimoji="0" lang="ru-RU" sz="3200" b="1" i="0" u="none" strike="noStrike" kern="100" cap="all" spc="3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nivers Condensed"/>
                <a:ea typeface="Aptos" panose="020B0004020202020204" pitchFamily="34" charset="0"/>
                <a:cs typeface="Myanmar Text" panose="020B0502040204020203" pitchFamily="34" charset="0"/>
              </a:rPr>
              <a:t>КАКВО ПРЕДСТАВЛЯВА ГАЗИФИКАЦИЯТА НА ВЪГЛИЩА?</a:t>
            </a:r>
            <a:r>
              <a:rPr kumimoji="0" lang="bg-BG" sz="3200" b="0" i="0" u="none" strike="noStrike" kern="100" cap="all" spc="3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nivers Condensed"/>
                <a:ea typeface="Aptos" panose="020B0004020202020204" pitchFamily="34" charset="0"/>
                <a:cs typeface="Myanmar Text" panose="020B0502040204020203" pitchFamily="34" charset="0"/>
              </a:rPr>
              <a:t/>
            </a:r>
            <a:br>
              <a:rPr kumimoji="0" lang="bg-BG" sz="3200" b="0" i="0" u="none" strike="noStrike" kern="100" cap="all" spc="3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nivers Condensed"/>
                <a:ea typeface="Aptos" panose="020B0004020202020204" pitchFamily="34" charset="0"/>
                <a:cs typeface="Myanmar Text" panose="020B0502040204020203" pitchFamily="34" charset="0"/>
              </a:rPr>
            </a:br>
            <a:endParaRPr lang="bg-BG" sz="32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1C4FD7-3AD9-C63B-34E8-828E284468A3}"/>
              </a:ext>
            </a:extLst>
          </p:cNvPr>
          <p:cNvSpPr txBox="1"/>
          <p:nvPr/>
        </p:nvSpPr>
        <p:spPr>
          <a:xfrm>
            <a:off x="271748" y="1886398"/>
            <a:ext cx="5800725" cy="364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bg-BG" sz="3200" kern="100" dirty="0">
                <a:effectLst/>
                <a:latin typeface="Arial Narrow" panose="020B060602020203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Газификацията може да бъде </a:t>
            </a:r>
            <a:r>
              <a:rPr lang="en-US" sz="3200" kern="100" dirty="0">
                <a:effectLst/>
                <a:latin typeface="Arial Narrow" panose="020B060602020203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       </a:t>
            </a:r>
            <a:r>
              <a:rPr lang="bg-BG" sz="32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наземна </a:t>
            </a:r>
            <a:r>
              <a:rPr lang="en-US" sz="32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 </a:t>
            </a:r>
            <a:r>
              <a:rPr lang="bg-BG" sz="32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и подземна.</a:t>
            </a:r>
            <a:endParaRPr lang="en-US" sz="32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Aptos" panose="020B0004020202020204" pitchFamily="34" charset="0"/>
              <a:cs typeface="Myanmar Text" panose="020B0502040204020203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endParaRPr lang="bg-BG" sz="3200" kern="100" dirty="0">
              <a:effectLst/>
              <a:latin typeface="Arial Narrow" panose="020B0606020202030204" pitchFamily="34" charset="0"/>
              <a:ea typeface="Aptos" panose="020B0004020202020204" pitchFamily="34" charset="0"/>
              <a:cs typeface="Myanmar Text" panose="020B0502040204020203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bg-BG" sz="3200" b="1" kern="100" dirty="0">
                <a:effectLst/>
                <a:latin typeface="Arial Narrow" panose="020B0606020202030204" pitchFamily="34" charset="0"/>
                <a:ea typeface="Aptos" panose="020B0004020202020204" pitchFamily="34" charset="0"/>
                <a:cs typeface="Myanmar Text" panose="020B0502040204020203" pitchFamily="34" charset="0"/>
              </a:rPr>
              <a:t>При наземни условия газификацията се осъществява в газогенератори.</a:t>
            </a:r>
            <a:endParaRPr lang="bg-BG" sz="3200" kern="100" dirty="0">
              <a:effectLst/>
              <a:latin typeface="Arial Narrow" panose="020B0606020202030204" pitchFamily="34" charset="0"/>
              <a:ea typeface="Aptos" panose="020B0004020202020204" pitchFamily="34" charset="0"/>
              <a:cs typeface="Myanmar Text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7524A90-2B25-496D-B38A-4EA7254BD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159" y="1702734"/>
            <a:ext cx="5800724" cy="4240866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DA42F2CC-17AE-9D1A-0A48-CAC8DE2A5A50}"/>
              </a:ext>
            </a:extLst>
          </p:cNvPr>
          <p:cNvSpPr/>
          <p:nvPr/>
        </p:nvSpPr>
        <p:spPr>
          <a:xfrm>
            <a:off x="3172111" y="4962857"/>
            <a:ext cx="3530839" cy="477727"/>
          </a:xfrm>
          <a:prstGeom prst="rightArrow">
            <a:avLst/>
          </a:prstGeom>
          <a:solidFill>
            <a:srgbClr val="00B050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152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C817F15-AE99-B7B8-2CDB-C0F31191A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718E99-3BAF-FFFD-186A-198082D3E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932" y="823737"/>
            <a:ext cx="12049125" cy="1307592"/>
          </a:xfrm>
        </p:spPr>
        <p:txBody>
          <a:bodyPr>
            <a:noAutofit/>
          </a:bodyPr>
          <a:lstStyle/>
          <a:p>
            <a:r>
              <a:rPr kumimoji="0" lang="ru-RU" sz="3600" b="1" i="0" u="none" strike="noStrike" kern="100" cap="all" spc="3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nivers Condensed"/>
                <a:ea typeface="Aptos" panose="020B0004020202020204" pitchFamily="34" charset="0"/>
                <a:cs typeface="Myanmar Text" panose="020B0502040204020203" pitchFamily="34" charset="0"/>
              </a:rPr>
              <a:t>КАКВО ПРЕДСТАВЛЯВА ГАЗИФИКАЦИЯТА НА ВЪГЛИЩА?</a:t>
            </a:r>
            <a:r>
              <a:rPr kumimoji="0" lang="bg-BG" sz="3600" b="0" i="0" u="none" strike="noStrike" kern="100" cap="all" spc="3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nivers Condensed"/>
                <a:ea typeface="Aptos" panose="020B0004020202020204" pitchFamily="34" charset="0"/>
                <a:cs typeface="Myanmar Text" panose="020B0502040204020203" pitchFamily="34" charset="0"/>
              </a:rPr>
              <a:t/>
            </a:r>
            <a:br>
              <a:rPr kumimoji="0" lang="bg-BG" sz="3600" b="0" i="0" u="none" strike="noStrike" kern="100" cap="all" spc="3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nivers Condensed"/>
                <a:ea typeface="Aptos" panose="020B0004020202020204" pitchFamily="34" charset="0"/>
                <a:cs typeface="Myanmar Text" panose="020B0502040204020203" pitchFamily="34" charset="0"/>
              </a:rPr>
            </a:br>
            <a:endParaRPr lang="bg-BG" sz="36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597131-939B-9B5A-3795-D9702E4EB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181" y="1816212"/>
            <a:ext cx="6436887" cy="43277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9890CB-CFDD-2346-EF73-3731CBE76C87}"/>
              </a:ext>
            </a:extLst>
          </p:cNvPr>
          <p:cNvSpPr txBox="1"/>
          <p:nvPr/>
        </p:nvSpPr>
        <p:spPr>
          <a:xfrm>
            <a:off x="-180975" y="2221992"/>
            <a:ext cx="6105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g-BG" sz="3200" b="1" dirty="0">
                <a:latin typeface="Arial Narrow" panose="020B0606020202030204" pitchFamily="34" charset="0"/>
              </a:rPr>
              <a:t>При подземната газификация, въглищата се газифицират директно в пласта. </a:t>
            </a:r>
            <a:endParaRPr lang="bg-BG" sz="3200" dirty="0">
              <a:latin typeface="Arial Narrow" panose="020B0606020202030204" pitchFamily="34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6CA22746-27EE-63F0-D2FF-88937665D68D}"/>
              </a:ext>
            </a:extLst>
          </p:cNvPr>
          <p:cNvSpPr/>
          <p:nvPr/>
        </p:nvSpPr>
        <p:spPr>
          <a:xfrm>
            <a:off x="3721207" y="3268745"/>
            <a:ext cx="1789047" cy="443394"/>
          </a:xfrm>
          <a:prstGeom prst="rightArrow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408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25B1F4A-A786-A33D-AAAF-86556811F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0749E3-4AC8-FE42-21B4-269106377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490" y="687807"/>
            <a:ext cx="10691265" cy="1307592"/>
          </a:xfrm>
        </p:spPr>
        <p:txBody>
          <a:bodyPr>
            <a:normAutofit/>
          </a:bodyPr>
          <a:lstStyle/>
          <a:p>
            <a:r>
              <a:rPr lang="bg-BG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ХИМИЧЕСКА СЪЩНОСТ НА ГАЗИФИКАЦИЯТА </a:t>
            </a:r>
            <a:r>
              <a:rPr lang="bg-BG" sz="3200" dirty="0"/>
              <a:t/>
            </a:r>
            <a:br>
              <a:rPr lang="bg-BG" sz="3200" dirty="0"/>
            </a:br>
            <a:endParaRPr lang="bg-BG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6267659-5DBA-B897-D25F-5A25B47FE921}"/>
              </a:ext>
            </a:extLst>
          </p:cNvPr>
          <p:cNvSpPr txBox="1"/>
          <p:nvPr/>
        </p:nvSpPr>
        <p:spPr>
          <a:xfrm>
            <a:off x="6412435" y="1341603"/>
            <a:ext cx="5172075" cy="248093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g-BG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Ендотермични реакции на газификация: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C+H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 → CO +H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(</a:t>
            </a:r>
            <a:r>
              <a:rPr kumimoji="0" lang="bg-BG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реакция с водна пара)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g-BG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C+CO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→ 2CO</a:t>
            </a:r>
            <a:r>
              <a:rPr kumimoji="0" lang="bg-BG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bg-BG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реакция на Будоар,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Boudouard reaction)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g-BG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При тях се образуват основните компоненти на синтетичния газ 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 </a:t>
            </a:r>
            <a:r>
              <a:rPr kumimoji="0" lang="bg-BG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C37105-17E7-42DB-E9C3-8AC45D0FB769}"/>
              </a:ext>
            </a:extLst>
          </p:cNvPr>
          <p:cNvSpPr txBox="1"/>
          <p:nvPr/>
        </p:nvSpPr>
        <p:spPr>
          <a:xfrm>
            <a:off x="607492" y="1341603"/>
            <a:ext cx="5172075" cy="248093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g-BG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Екзотермични реакции на горене: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C+O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→ CO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C+½O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→ CO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g-BG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Тези реакции отделят топлината, необходима за протичането на ендотермичните процеси в реактора.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D72A2D1-5DDD-B39D-36CC-EE792320E0CC}"/>
              </a:ext>
            </a:extLst>
          </p:cNvPr>
          <p:cNvSpPr txBox="1"/>
          <p:nvPr/>
        </p:nvSpPr>
        <p:spPr>
          <a:xfrm>
            <a:off x="1238250" y="3954780"/>
            <a:ext cx="9715500" cy="209647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g-BG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Заедно с това протичат и други второстепенни равновесни процеси: </a:t>
            </a:r>
          </a:p>
          <a:p>
            <a:pPr marL="0" marR="0" lvl="0" indent="0" algn="just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CO + 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 ⇌ 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+ CO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  (</a:t>
            </a:r>
            <a:r>
              <a:rPr kumimoji="0" lang="bg-BG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водно-газова промяна,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Water-Gas Shift)</a:t>
            </a:r>
          </a:p>
          <a:p>
            <a:pPr marL="0" marR="0" lvl="0" indent="0" algn="just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CO + 3H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→ 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+ 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   (</a:t>
            </a:r>
            <a:r>
              <a:rPr kumimoji="0" lang="bg-BG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метаниране,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Methanation) </a:t>
            </a:r>
          </a:p>
          <a:p>
            <a:pPr marL="0" marR="0" lvl="0" indent="0" algn="just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C +2H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→ 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      (</a:t>
            </a:r>
            <a:r>
              <a:rPr kumimoji="0" lang="bg-BG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директно метаниране)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g-BG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Тези реакции определят крайното съотношение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</a:t>
            </a:r>
            <a:r>
              <a:rPr kumimoji="0" lang="en-US" sz="19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/CO </a:t>
            </a:r>
            <a:r>
              <a:rPr kumimoji="0" lang="bg-BG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съдържанието на метан в синтетичния газ.</a:t>
            </a:r>
          </a:p>
        </p:txBody>
      </p:sp>
    </p:spTree>
    <p:extLst>
      <p:ext uri="{BB962C8B-B14F-4D97-AF65-F5344CB8AC3E}">
        <p14:creationId xmlns:p14="http://schemas.microsoft.com/office/powerpoint/2010/main" val="265053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A1FC86C-92FB-AF55-7BAF-719DC1DE5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9A45AF-81E0-53F1-2D4D-736F7F61F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4" y="737235"/>
            <a:ext cx="10691265" cy="1307592"/>
          </a:xfrm>
        </p:spPr>
        <p:txBody>
          <a:bodyPr>
            <a:normAutofit fontScale="90000"/>
          </a:bodyPr>
          <a:lstStyle/>
          <a:p>
            <a:r>
              <a:rPr lang="bg-BG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ВИДОВЕ ГАЗОГЕНЕРАТОРИ</a:t>
            </a:r>
            <a:br>
              <a:rPr lang="bg-BG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endParaRPr lang="bg-BG" dirty="0">
              <a:solidFill>
                <a:srgbClr val="002060"/>
              </a:solidFill>
            </a:endParaRPr>
          </a:p>
        </p:txBody>
      </p:sp>
      <p:pic>
        <p:nvPicPr>
          <p:cNvPr id="14" name="Content Placeholder 13" descr="Diagram of a slag with text&#10;&#10;AI-generated content may be incorrect.">
            <a:extLst>
              <a:ext uri="{FF2B5EF4-FFF2-40B4-BE49-F238E27FC236}">
                <a16:creationId xmlns:a16="http://schemas.microsoft.com/office/drawing/2014/main" xmlns="" id="{026D8E6B-14D6-563A-EE01-C5CE6A4A4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958" y="3083242"/>
            <a:ext cx="975360" cy="89154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22A4392-E9BC-CED7-588B-95E2D1C2750D}"/>
              </a:ext>
            </a:extLst>
          </p:cNvPr>
          <p:cNvSpPr txBox="1"/>
          <p:nvPr/>
        </p:nvSpPr>
        <p:spPr>
          <a:xfrm>
            <a:off x="763038" y="1661404"/>
            <a:ext cx="3254478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latin typeface="Arial Narrow" panose="020B0606020202030204" pitchFamily="34" charset="0"/>
              </a:rPr>
              <a:t>Неподвижен слой</a:t>
            </a:r>
          </a:p>
          <a:p>
            <a:pPr algn="ctr"/>
            <a:r>
              <a:rPr lang="en-US" b="1" i="1" dirty="0">
                <a:latin typeface="Arial Narrow" panose="020B0606020202030204" pitchFamily="34" charset="0"/>
              </a:rPr>
              <a:t>British Gas </a:t>
            </a:r>
            <a:r>
              <a:rPr lang="en-US" b="1" i="1" dirty="0" err="1">
                <a:latin typeface="Arial Narrow" panose="020B0606020202030204" pitchFamily="34" charset="0"/>
              </a:rPr>
              <a:t>Lurgi</a:t>
            </a:r>
            <a:r>
              <a:rPr lang="en-US" b="1" i="1" dirty="0">
                <a:latin typeface="Arial Narrow" panose="020B0606020202030204" pitchFamily="34" charset="0"/>
              </a:rPr>
              <a:t> Gasifier </a:t>
            </a:r>
            <a:endParaRPr lang="bg-BG" b="1" i="1" dirty="0">
              <a:latin typeface="Arial Narrow" panose="020B0606020202030204" pitchFamily="34" charset="0"/>
            </a:endParaRPr>
          </a:p>
          <a:p>
            <a:pPr algn="ctr"/>
            <a:endParaRPr lang="bg-BG" b="1" dirty="0">
              <a:latin typeface="Arial Narrow" panose="020B0606020202030204" pitchFamily="34" charset="0"/>
            </a:endParaRPr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8970D61-D1A7-EF23-D0EA-6462F0C86F4F}"/>
              </a:ext>
            </a:extLst>
          </p:cNvPr>
          <p:cNvSpPr txBox="1"/>
          <p:nvPr/>
        </p:nvSpPr>
        <p:spPr>
          <a:xfrm>
            <a:off x="4578437" y="1661404"/>
            <a:ext cx="3404616" cy="438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latin typeface="Arial Narrow" panose="020B0606020202030204" pitchFamily="34" charset="0"/>
              </a:rPr>
              <a:t>Увлечен поток</a:t>
            </a:r>
          </a:p>
          <a:p>
            <a:pPr algn="ctr"/>
            <a:r>
              <a:rPr lang="en-US" b="1" i="1" dirty="0">
                <a:latin typeface="Arial Narrow" panose="020B0606020202030204" pitchFamily="34" charset="0"/>
              </a:rPr>
              <a:t>Shell SCGP</a:t>
            </a:r>
            <a:endParaRPr lang="bg-BG" b="1" i="1" dirty="0">
              <a:latin typeface="Arial Narrow" panose="020B0606020202030204" pitchFamily="34" charset="0"/>
            </a:endParaRPr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4B53650-6A3A-E6D7-BBC3-8334479B641D}"/>
              </a:ext>
            </a:extLst>
          </p:cNvPr>
          <p:cNvSpPr txBox="1"/>
          <p:nvPr/>
        </p:nvSpPr>
        <p:spPr>
          <a:xfrm>
            <a:off x="8580882" y="1641187"/>
            <a:ext cx="3136392" cy="438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 err="1">
                <a:latin typeface="Arial Narrow" panose="020B0606020202030204" pitchFamily="34" charset="0"/>
              </a:rPr>
              <a:t>Флуидизиран</a:t>
            </a:r>
            <a:r>
              <a:rPr lang="bg-BG" sz="2000" b="1" dirty="0">
                <a:latin typeface="Arial Narrow" panose="020B0606020202030204" pitchFamily="34" charset="0"/>
              </a:rPr>
              <a:t> слой</a:t>
            </a:r>
          </a:p>
          <a:p>
            <a:pPr algn="ctr"/>
            <a:r>
              <a:rPr lang="en-US" b="1" i="1" dirty="0">
                <a:latin typeface="Arial Narrow" panose="020B0606020202030204" pitchFamily="34" charset="0"/>
              </a:rPr>
              <a:t>High Temperature Winkler Gasifier </a:t>
            </a:r>
            <a:endParaRPr lang="bg-BG" b="1" i="1" dirty="0">
              <a:latin typeface="Arial Narrow" panose="020B0606020202030204" pitchFamily="34" charset="0"/>
            </a:endParaRPr>
          </a:p>
          <a:p>
            <a:pPr algn="ctr">
              <a:lnSpc>
                <a:spcPct val="150000"/>
              </a:lnSpc>
            </a:pPr>
            <a:endParaRPr lang="bg-BG" b="1" dirty="0">
              <a:latin typeface="Arial Narrow" panose="020B0606020202030204" pitchFamily="34" charset="0"/>
            </a:endParaRPr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9E5C022-F495-B6DC-8201-9D758D9B7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83" y="2458212"/>
            <a:ext cx="1609725" cy="3124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96367C0-B2D6-FCA2-CFD0-3D86B4D79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0779" y="2511391"/>
            <a:ext cx="2714444" cy="3264813"/>
          </a:xfrm>
          <a:prstGeom prst="rect">
            <a:avLst/>
          </a:prstGeom>
        </p:spPr>
      </p:pic>
      <p:pic>
        <p:nvPicPr>
          <p:cNvPr id="16" name="Picture 15" descr="Diagram of a slag with text&#10;&#10;AI-generated content may be incorrect.">
            <a:extLst>
              <a:ext uri="{FF2B5EF4-FFF2-40B4-BE49-F238E27FC236}">
                <a16:creationId xmlns:a16="http://schemas.microsoft.com/office/drawing/2014/main" xmlns="" id="{6F325CD3-ED13-B844-B46B-ADE85CE1C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75" y="2361316"/>
            <a:ext cx="3121404" cy="331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0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DFD5EE-3EC8-21E9-2BA1-EE398653D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06" y="753431"/>
            <a:ext cx="11480294" cy="1307592"/>
          </a:xfrm>
        </p:spPr>
        <p:txBody>
          <a:bodyPr>
            <a:normAutofit/>
          </a:bodyPr>
          <a:lstStyle/>
          <a:p>
            <a:r>
              <a:rPr lang="bg-BG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НА ВЪГЛИЩАТА И ГАЗИФИКАЦИЯ</a:t>
            </a:r>
            <a:br>
              <a:rPr lang="bg-BG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1C1147-D512-A572-A68D-2281ED2DA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810" y="1467612"/>
            <a:ext cx="11093601" cy="442569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bg-BG" sz="8800" dirty="0">
                <a:latin typeface="Arial Narrow" panose="020B0606020202030204" pitchFamily="34" charset="0"/>
              </a:rPr>
              <a:t>Характеристиките на въглищата, които са важни за последващата им газификация са следните:</a:t>
            </a:r>
          </a:p>
          <a:p>
            <a:r>
              <a:rPr lang="bg-BG" sz="8800" u="sng" dirty="0">
                <a:latin typeface="Arial Narrow" panose="020B0606020202030204" pitchFamily="34" charset="0"/>
              </a:rPr>
              <a:t>Ранг</a:t>
            </a:r>
            <a:r>
              <a:rPr lang="bg-BG" sz="8800" dirty="0">
                <a:latin typeface="Arial Narrow" panose="020B0606020202030204" pitchFamily="34" charset="0"/>
              </a:rPr>
              <a:t> – Въглища с нисък ранг имат по-висока реактивност, поради по-голяма си специфична повърхност (порьозност);</a:t>
            </a:r>
          </a:p>
          <a:p>
            <a:r>
              <a:rPr lang="bg-BG" sz="8800" u="sng" dirty="0">
                <a:latin typeface="Arial Narrow" panose="020B0606020202030204" pitchFamily="34" charset="0"/>
              </a:rPr>
              <a:t>Летливи вещества </a:t>
            </a:r>
            <a:r>
              <a:rPr lang="bg-BG" sz="8800" dirty="0">
                <a:latin typeface="Arial Narrow" panose="020B0606020202030204" pitchFamily="34" charset="0"/>
              </a:rPr>
              <a:t>– 1) Високото им съдържание благоприятства процеса на газификацията, но води до образуване на катрани; 2) Ниското им съдържание намалява реактивността и води до получаване на по-високо количество на твърд остатък; </a:t>
            </a:r>
          </a:p>
          <a:p>
            <a:r>
              <a:rPr lang="bg-BG" sz="8800" u="sng" dirty="0">
                <a:latin typeface="Arial Narrow" panose="020B0606020202030204" pitchFamily="34" charset="0"/>
              </a:rPr>
              <a:t>Пепел</a:t>
            </a:r>
            <a:r>
              <a:rPr lang="bg-BG" sz="8800" dirty="0">
                <a:latin typeface="Arial Narrow" panose="020B0606020202030204" pitchFamily="34" charset="0"/>
              </a:rPr>
              <a:t> – Тя не влияе на състава на синтетичния газ, но е важна за определяне на технологията на газогенератора. Ниска t° на топене → твърдо отделяне; висока t° → шлака;</a:t>
            </a:r>
          </a:p>
          <a:p>
            <a:r>
              <a:rPr lang="bg-BG" sz="8800" u="sng" dirty="0">
                <a:latin typeface="Arial Narrow" panose="020B0606020202030204" pitchFamily="34" charset="0"/>
              </a:rPr>
              <a:t>Влага</a:t>
            </a:r>
            <a:r>
              <a:rPr lang="bg-BG" sz="8800" dirty="0">
                <a:latin typeface="Arial Narrow" panose="020B0606020202030204" pitchFamily="34" charset="0"/>
              </a:rPr>
              <a:t> – Високото й съдържание понижава Т и намалява ефективността на процеса. Допустимо съдържание →  от 5-10% за съвременни инсталации, до около 35% за традиционни инсталации.  </a:t>
            </a:r>
          </a:p>
          <a:p>
            <a:pPr algn="just"/>
            <a:r>
              <a:rPr lang="bg-BG" sz="8800" dirty="0">
                <a:latin typeface="Arial Narrow" panose="020B0606020202030204" pitchFamily="34" charset="0"/>
              </a:rPr>
              <a:t>Допълнителни параметри: размер на частиците; порьозност;  съдържание на S; и минерални примеси. Те влияят върху избора на технология и необходимостта от допълнителна обработка на синтетичния газ</a:t>
            </a:r>
            <a:r>
              <a:rPr lang="ru-RU" sz="8800" dirty="0">
                <a:latin typeface="Arial Narrow" panose="020B0606020202030204" pitchFamily="34" charset="0"/>
              </a:rPr>
              <a:t>.</a:t>
            </a:r>
            <a:r>
              <a:rPr lang="ru-RU" sz="8800" i="1" dirty="0">
                <a:latin typeface="Arial Narrow" panose="020B0606020202030204" pitchFamily="34" charset="0"/>
              </a:rPr>
              <a:t> </a:t>
            </a:r>
            <a:endParaRPr lang="bg-BG" sz="8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2882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5476</TotalTime>
  <Words>1532</Words>
  <Application>Microsoft Office PowerPoint</Application>
  <PresentationFormat>Widescreen</PresentationFormat>
  <Paragraphs>166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Aptos</vt:lpstr>
      <vt:lpstr>Arial</vt:lpstr>
      <vt:lpstr>Arial Narrow</vt:lpstr>
      <vt:lpstr>Calisto MT</vt:lpstr>
      <vt:lpstr>Myanmar Text</vt:lpstr>
      <vt:lpstr>Univers Condensed</vt:lpstr>
      <vt:lpstr>Wingdings</vt:lpstr>
      <vt:lpstr>ChronicleVTI</vt:lpstr>
      <vt:lpstr>PowerPoint Presentation</vt:lpstr>
      <vt:lpstr>ЦЕЛ НА НАЦИОНАЛНАТА НАУЧНА ПРОГРАМА (ННП)</vt:lpstr>
      <vt:lpstr>ЗНАЧЕНИЕ НА ГАЗИФИКАЦИЯТА НА МЕСТНИ  ВЪГЛИЩА ЗА ИЗПЪЛНЕНИЕ НА ЦЕЛИТЕ НА ННП</vt:lpstr>
      <vt:lpstr>КАКВО ПРЕДСТАВЛЯВА ГАЗИФИКАЦИЯТА НА ВЪГЛИЩА? </vt:lpstr>
      <vt:lpstr>КАКВО ПРЕДСТАВЛЯВА ГАЗИФИКАЦИЯТА НА ВЪГЛИЩА? </vt:lpstr>
      <vt:lpstr>КАКВО ПРЕДСТАВЛЯВА ГАЗИФИКАЦИЯТА НА ВЪГЛИЩА? </vt:lpstr>
      <vt:lpstr>ХИМИЧЕСКА СЪЩНОСТ НА ГАЗИФИКАЦИЯТА  </vt:lpstr>
      <vt:lpstr>ВИДОВЕ ГАЗОГЕНЕРАТОРИ </vt:lpstr>
      <vt:lpstr>КАЧЕСТВО НА ВЪГЛИЩАТА И ГАЗИФИКАЦИЯ </vt:lpstr>
      <vt:lpstr>КАЧЕСТВО НА ВЪГЛИЩАТА И ГАЗИФИКАЦИЯ </vt:lpstr>
      <vt:lpstr>ГАЗИФИКАЦИЯТА НА ВЪГЛИЩА – ИКОНОМИЧЕСКИ ПОЛЗИ И ПОЛЗИТЕ ЗА ОКОЛНАТА СРЕДА</vt:lpstr>
      <vt:lpstr>ГАЗИФИКАЦИЯТА НА ВЪГЛИЩА – ИКОНОМИЧЕСКИ ПОЛЗИ И ПОЛЗИТЕ ЗА ОКОЛНАТА СРЕДА</vt:lpstr>
      <vt:lpstr>ИЗГАРЯНЕ v/s ГАЗИФИЦИРАНЕ или УЛАВЯНЕ НА СО2  </vt:lpstr>
      <vt:lpstr>ПРИМЕРИ ЗА ИНДУСТРИАЛНО ГАЗИФИЦИРАНЕ  НА ВЪГЛИЩА</vt:lpstr>
      <vt:lpstr>ПРИМЕРИ ЗА ИНДУСТРИАЛНО ГАЗИФИЦИРАНЕ  НА ВЪГЛИЩА </vt:lpstr>
      <vt:lpstr>ПРИМЕРИ ЗА ИНДУСТРИАЛНО ГАЗИФИЦИРАНЕ  НА ВЪГЛИЩА </vt:lpstr>
      <vt:lpstr>НАСОКИ ЗА БЪДЕЩА РАБОТА  </vt:lpstr>
      <vt:lpstr>ЗАКЛЮЧЕНИЕ   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Деница Тодорова Апостолова</dc:creator>
  <cp:lastModifiedBy>mgdm</cp:lastModifiedBy>
  <cp:revision>10</cp:revision>
  <dcterms:created xsi:type="dcterms:W3CDTF">2025-10-07T10:44:48Z</dcterms:created>
  <dcterms:modified xsi:type="dcterms:W3CDTF">2025-11-20T12:29:52Z</dcterms:modified>
</cp:coreProperties>
</file>