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340" r:id="rId4"/>
    <p:sldId id="322" r:id="rId5"/>
    <p:sldId id="341" r:id="rId6"/>
    <p:sldId id="351" r:id="rId7"/>
    <p:sldId id="364" r:id="rId8"/>
    <p:sldId id="354" r:id="rId9"/>
    <p:sldId id="355" r:id="rId10"/>
    <p:sldId id="363" r:id="rId11"/>
    <p:sldId id="356" r:id="rId12"/>
    <p:sldId id="357" r:id="rId13"/>
    <p:sldId id="342" r:id="rId14"/>
    <p:sldId id="350" r:id="rId15"/>
    <p:sldId id="365" r:id="rId16"/>
    <p:sldId id="369" r:id="rId17"/>
    <p:sldId id="352" r:id="rId18"/>
    <p:sldId id="370" r:id="rId19"/>
    <p:sldId id="375" r:id="rId20"/>
    <p:sldId id="372" r:id="rId21"/>
    <p:sldId id="373" r:id="rId22"/>
    <p:sldId id="374" r:id="rId23"/>
    <p:sldId id="366" r:id="rId24"/>
    <p:sldId id="367" r:id="rId25"/>
    <p:sldId id="353" r:id="rId26"/>
    <p:sldId id="323" r:id="rId27"/>
    <p:sldId id="377" r:id="rId28"/>
    <p:sldId id="368" r:id="rId29"/>
    <p:sldId id="380" r:id="rId30"/>
    <p:sldId id="381" r:id="rId31"/>
    <p:sldId id="386" r:id="rId32"/>
    <p:sldId id="390" r:id="rId33"/>
    <p:sldId id="382" r:id="rId34"/>
    <p:sldId id="387" r:id="rId35"/>
    <p:sldId id="388" r:id="rId36"/>
    <p:sldId id="385" r:id="rId37"/>
    <p:sldId id="389" r:id="rId38"/>
    <p:sldId id="326" r:id="rId39"/>
    <p:sldId id="273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2037"/>
    <a:srgbClr val="111725"/>
    <a:srgbClr val="C9E9FA"/>
    <a:srgbClr val="E6F4FD"/>
    <a:srgbClr val="CAE9FA"/>
    <a:srgbClr val="C4B59B"/>
    <a:srgbClr val="C3AE99"/>
    <a:srgbClr val="AB8D75"/>
    <a:srgbClr val="DCC1A0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40" autoAdjust="0"/>
    <p:restoredTop sz="94660"/>
  </p:normalViewPr>
  <p:slideViewPr>
    <p:cSldViewPr>
      <p:cViewPr>
        <p:scale>
          <a:sx n="75" d="100"/>
          <a:sy n="75" d="100"/>
        </p:scale>
        <p:origin x="-1368" y="-9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185D9-2BFC-4798-9FEF-754A35D52561}" type="datetimeFigureOut">
              <a:rPr lang="bg-BG" smtClean="0"/>
              <a:t>17.11.2025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E5A32-3020-4BFC-9D8C-7241D9101E4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10510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3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13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14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15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16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17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18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19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23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24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25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4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26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27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28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29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30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31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32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33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34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35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5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36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37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38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6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8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9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10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11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FC0-4FEF-49F8-9B18-8140148A2240}" type="slidenum">
              <a:rPr lang="bg-BG" smtClean="0">
                <a:solidFill>
                  <a:prstClr val="black"/>
                </a:solidFill>
              </a:rPr>
              <a:pPr/>
              <a:t>12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23A3-F3F0-4C0E-B5B1-C4989C9E5053}" type="datetimeFigureOut">
              <a:rPr lang="bg-BG" smtClean="0"/>
              <a:t>17.11.2025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A5B2-20C6-4E6F-873D-4DBD64836BF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5984603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23A3-F3F0-4C0E-B5B1-C4989C9E5053}" type="datetimeFigureOut">
              <a:rPr lang="bg-BG" smtClean="0"/>
              <a:t>17.11.2025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A5B2-20C6-4E6F-873D-4DBD64836BF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9840835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23A3-F3F0-4C0E-B5B1-C4989C9E5053}" type="datetimeFigureOut">
              <a:rPr lang="bg-BG" smtClean="0"/>
              <a:t>17.11.2025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A5B2-20C6-4E6F-873D-4DBD64836BF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0384987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23A3-F3F0-4C0E-B5B1-C4989C9E5053}" type="datetimeFigureOut">
              <a:rPr lang="bg-BG" smtClean="0"/>
              <a:t>17.11.2025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A5B2-20C6-4E6F-873D-4DBD64836BF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6374148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23A3-F3F0-4C0E-B5B1-C4989C9E5053}" type="datetimeFigureOut">
              <a:rPr lang="bg-BG" smtClean="0"/>
              <a:t>17.11.2025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A5B2-20C6-4E6F-873D-4DBD64836BF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6636656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23A3-F3F0-4C0E-B5B1-C4989C9E5053}" type="datetimeFigureOut">
              <a:rPr lang="bg-BG" smtClean="0"/>
              <a:t>17.11.2025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A5B2-20C6-4E6F-873D-4DBD64836BF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2156209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23A3-F3F0-4C0E-B5B1-C4989C9E5053}" type="datetimeFigureOut">
              <a:rPr lang="bg-BG" smtClean="0"/>
              <a:t>17.11.2025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A5B2-20C6-4E6F-873D-4DBD64836BF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7332742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23A3-F3F0-4C0E-B5B1-C4989C9E5053}" type="datetimeFigureOut">
              <a:rPr lang="bg-BG" smtClean="0"/>
              <a:t>17.11.2025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A5B2-20C6-4E6F-873D-4DBD64836BF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3507851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23A3-F3F0-4C0E-B5B1-C4989C9E5053}" type="datetimeFigureOut">
              <a:rPr lang="bg-BG" smtClean="0"/>
              <a:t>17.11.2025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A5B2-20C6-4E6F-873D-4DBD64836BF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496312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23A3-F3F0-4C0E-B5B1-C4989C9E5053}" type="datetimeFigureOut">
              <a:rPr lang="bg-BG" smtClean="0"/>
              <a:t>17.11.2025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A5B2-20C6-4E6F-873D-4DBD64836BF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3946034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23A3-F3F0-4C0E-B5B1-C4989C9E5053}" type="datetimeFigureOut">
              <a:rPr lang="bg-BG" smtClean="0"/>
              <a:t>17.11.2025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A5B2-20C6-4E6F-873D-4DBD64836BF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4447996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423A3-F3F0-4C0E-B5B1-C4989C9E5053}" type="datetimeFigureOut">
              <a:rPr lang="bg-BG" smtClean="0"/>
              <a:t>17.11.2025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1A5B2-20C6-4E6F-873D-4DBD64836BF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6692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vvitov@abv.bg/v.vitov@ellatzite-med.com" TargetMode="External"/><Relationship Id="rId2" Type="http://schemas.openxmlformats.org/officeDocument/2006/relationships/hyperlink" Target="mailto:stoyanova.elia@gmail.com/e.d.stoyanova@ellatzite-med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467544" y="1131591"/>
            <a:ext cx="8351812" cy="2736304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ЦЕЛИТЕ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ЗА УСТОЙЧИВО РАЗВИТИЕ ДО 2030 Г.: ГЛОБАЛНИ ТЕНДЕНЦИИ, НАЦИОНАЛНИ ПРЕДИЗВИКАТЕЛСТВА И РОЛЯТА НА МИННАТА ИНДУСТРИЯ</a:t>
            </a:r>
            <a:endParaRPr lang="bg-BG" sz="24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="" xmlns:a16="http://schemas.microsoft.com/office/drawing/2014/main" id="{D7CFAF2C-947B-40D1-B5A5-6D5CBAF2E2A3}"/>
              </a:ext>
            </a:extLst>
          </p:cNvPr>
          <p:cNvSpPr txBox="1"/>
          <p:nvPr/>
        </p:nvSpPr>
        <p:spPr>
          <a:xfrm>
            <a:off x="2195736" y="4137342"/>
            <a:ext cx="3888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инж. Елия Стоянова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bg-BG" sz="14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Геодезист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bg-BG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</a:t>
            </a:r>
            <a:r>
              <a:rPr lang="bg-BG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тдел „ГИС“,</a:t>
            </a:r>
          </a:p>
          <a:p>
            <a:pPr algn="ctr"/>
            <a:r>
              <a:rPr lang="bg-BG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„Елаците-Мед</a:t>
            </a:r>
            <a:r>
              <a:rPr lang="bg-BG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“ АД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="" xmlns:a16="http://schemas.microsoft.com/office/drawing/2014/main" id="{D7CFAF2C-947B-40D1-B5A5-6D5CBAF2E2A3}"/>
              </a:ext>
            </a:extLst>
          </p:cNvPr>
          <p:cNvSpPr txBox="1"/>
          <p:nvPr/>
        </p:nvSpPr>
        <p:spPr>
          <a:xfrm>
            <a:off x="5292080" y="4117634"/>
            <a:ext cx="3888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инж. Виктор </a:t>
            </a:r>
            <a:r>
              <a:rPr lang="bg-BG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Витов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bg-BG" sz="14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Еколог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bg-BG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Дирекция „ОСВ“,</a:t>
            </a:r>
          </a:p>
          <a:p>
            <a:pPr algn="ctr"/>
            <a:r>
              <a:rPr lang="bg-BG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„Елаците-Мед“ АД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43" y="4350145"/>
            <a:ext cx="2120601" cy="6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12">
            <a:extLst>
              <a:ext uri="{FF2B5EF4-FFF2-40B4-BE49-F238E27FC236}">
                <a16:creationId xmlns="" xmlns:a16="http://schemas.microsoft.com/office/drawing/2014/main" id="{D7CFAF2C-947B-40D1-B5A5-6D5CBAF2E2A3}"/>
              </a:ext>
            </a:extLst>
          </p:cNvPr>
          <p:cNvSpPr txBox="1"/>
          <p:nvPr/>
        </p:nvSpPr>
        <p:spPr>
          <a:xfrm>
            <a:off x="1619672" y="122773"/>
            <a:ext cx="6120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Шеста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национална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научно-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техническа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конференция </a:t>
            </a:r>
            <a:r>
              <a:rPr lang="bg-BG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„Минералните ресурси и устойчивото развитие“</a:t>
            </a:r>
          </a:p>
          <a:p>
            <a:pPr algn="ctr"/>
            <a:r>
              <a:rPr lang="bg-BG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 ноември 2025 г.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C:\ELIA\UACEG\SEMESTRI\1631797409-uacg-logo.pn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488" y="4652148"/>
            <a:ext cx="293405" cy="4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ELIA\UACEG\Conference\GSW2025\Poster\logo-vertical-bg_blu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t="7087" r="21147" b="37110"/>
          <a:stretch/>
        </p:blipFill>
        <p:spPr bwMode="auto">
          <a:xfrm>
            <a:off x="8263245" y="4557504"/>
            <a:ext cx="565319" cy="51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9111" y1="44000" x2="59111" y2="52000"/>
                        <a14:foregroundMark x1="64889" y1="43556" x2="64889" y2="48444"/>
                        <a14:foregroundMark x1="37778" y1="41778" x2="40000" y2="48444"/>
                        <a14:foregroundMark x1="50667" y1="40444" x2="51111" y2="48444"/>
                        <a14:foregroundMark x1="61778" y1="65778" x2="61778" y2="65778"/>
                        <a14:foregroundMark x1="42222" y1="65333" x2="42222" y2="65333"/>
                        <a14:foregroundMark x1="38222" y1="63111" x2="38222" y2="63111"/>
                        <a14:foregroundMark x1="50667" y1="62667" x2="50667" y2="62667"/>
                        <a14:backgroundMark x1="49333" y1="79111" x2="49333" y2="79111"/>
                        <a14:backgroundMark x1="44000" y1="63111" x2="44000" y2="63111"/>
                        <a14:backgroundMark x1="44000" y1="65778" x2="44000" y2="66222"/>
                        <a14:backgroundMark x1="52444" y1="65333" x2="52444" y2="65333"/>
                        <a14:backgroundMark x1="52444" y1="62222" x2="52444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732059" cy="73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93" b="97845" l="0" r="986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905" y="57646"/>
            <a:ext cx="547272" cy="86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27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8000">
              <a:schemeClr val="tx2">
                <a:lumMod val="20000"/>
                <a:lumOff val="80000"/>
              </a:schemeClr>
            </a:gs>
            <a:gs pos="63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endParaRPr lang="ru-RU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92"/>
          <a:stretch/>
        </p:blipFill>
        <p:spPr bwMode="auto">
          <a:xfrm>
            <a:off x="107504" y="58610"/>
            <a:ext cx="1371252" cy="500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62"/>
          <a:stretch/>
        </p:blipFill>
        <p:spPr bwMode="auto">
          <a:xfrm>
            <a:off x="3347864" y="49626"/>
            <a:ext cx="1356444" cy="501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8"/>
          <a:stretch/>
        </p:blipFill>
        <p:spPr bwMode="auto">
          <a:xfrm>
            <a:off x="1691680" y="58610"/>
            <a:ext cx="1364158" cy="500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1" r="33659"/>
          <a:stretch/>
        </p:blipFill>
        <p:spPr bwMode="auto">
          <a:xfrm>
            <a:off x="4932040" y="47644"/>
            <a:ext cx="1337593" cy="501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5" b="56293"/>
          <a:stretch/>
        </p:blipFill>
        <p:spPr bwMode="auto">
          <a:xfrm>
            <a:off x="6940587" y="62430"/>
            <a:ext cx="1316781" cy="2190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авоъгълник 7"/>
          <p:cNvSpPr/>
          <p:nvPr/>
        </p:nvSpPr>
        <p:spPr>
          <a:xfrm>
            <a:off x="3347864" y="3877912"/>
            <a:ext cx="1326292" cy="13702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" name="Заглавие 1"/>
          <p:cNvSpPr txBox="1">
            <a:spLocks/>
          </p:cNvSpPr>
          <p:nvPr/>
        </p:nvSpPr>
        <p:spPr>
          <a:xfrm>
            <a:off x="6197626" y="3099962"/>
            <a:ext cx="2982888" cy="837256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2025 Index of Countries’ Support to UN-Based Multilateralism (UN-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bg-BG" sz="7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707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endParaRPr lang="ru-RU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16" y="267494"/>
            <a:ext cx="8792177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052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endParaRPr lang="ru-RU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6"/>
          <a:stretch/>
        </p:blipFill>
        <p:spPr bwMode="auto">
          <a:xfrm>
            <a:off x="431542" y="-1"/>
            <a:ext cx="8280920" cy="510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авоъгълник 3"/>
          <p:cNvSpPr/>
          <p:nvPr/>
        </p:nvSpPr>
        <p:spPr>
          <a:xfrm>
            <a:off x="539552" y="1995686"/>
            <a:ext cx="7992888" cy="20902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08349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endParaRPr lang="ru-RU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8" name="Картина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7"/>
          <a:stretch/>
        </p:blipFill>
        <p:spPr bwMode="auto">
          <a:xfrm>
            <a:off x="755576" y="-45089"/>
            <a:ext cx="7192456" cy="51649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1547664" y="1707654"/>
            <a:ext cx="6552728" cy="20902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56270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endParaRPr lang="ru-RU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Заглавие 1"/>
          <p:cNvSpPr txBox="1">
            <a:spLocks/>
          </p:cNvSpPr>
          <p:nvPr/>
        </p:nvSpPr>
        <p:spPr>
          <a:xfrm>
            <a:off x="323528" y="1347614"/>
            <a:ext cx="8351812" cy="242980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5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НАЦИОНАЛНИ </a:t>
            </a:r>
            <a:r>
              <a:rPr lang="bg-BG" sz="5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ПРЕДИЗВИКАТЕЛСТВА</a:t>
            </a:r>
          </a:p>
        </p:txBody>
      </p:sp>
    </p:spTree>
    <p:extLst>
      <p:ext uri="{BB962C8B-B14F-4D97-AF65-F5344CB8AC3E}">
        <p14:creationId xmlns:p14="http://schemas.microsoft.com/office/powerpoint/2010/main" val="3874182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000">
              <a:schemeClr val="tx2">
                <a:lumMod val="40000"/>
                <a:lumOff val="60000"/>
              </a:schemeClr>
            </a:gs>
            <a:gs pos="68000">
              <a:schemeClr val="accent5">
                <a:lumMod val="20000"/>
                <a:lumOff val="8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endParaRPr lang="ru-RU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b="9981"/>
          <a:stretch/>
        </p:blipFill>
        <p:spPr bwMode="auto">
          <a:xfrm>
            <a:off x="323528" y="-15836"/>
            <a:ext cx="3875938" cy="515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3806553" cy="515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1797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000">
              <a:schemeClr val="tx2">
                <a:lumMod val="40000"/>
                <a:lumOff val="60000"/>
              </a:schemeClr>
            </a:gs>
            <a:gs pos="68000">
              <a:schemeClr val="accent5">
                <a:lumMod val="20000"/>
                <a:lumOff val="8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endParaRPr lang="ru-RU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b="9981"/>
          <a:stretch/>
        </p:blipFill>
        <p:spPr bwMode="auto">
          <a:xfrm>
            <a:off x="2771799" y="-23882"/>
            <a:ext cx="3875938" cy="515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54613"/>
            <a:ext cx="3384376" cy="296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438" y="1491630"/>
            <a:ext cx="3201640" cy="340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774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1000">
              <a:srgbClr val="FFFF00">
                <a:alpha val="40000"/>
              </a:srgbClr>
            </a:gs>
            <a:gs pos="2000">
              <a:srgbClr val="FFC000">
                <a:alpha val="40000"/>
              </a:srgbClr>
            </a:gs>
            <a:gs pos="100000">
              <a:srgbClr val="92D050">
                <a:alpha val="40000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endParaRPr lang="ru-RU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" name="Картина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" t="9905" r="1890"/>
          <a:stretch/>
        </p:blipFill>
        <p:spPr bwMode="auto">
          <a:xfrm>
            <a:off x="1" y="686451"/>
            <a:ext cx="9144000" cy="38295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71911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000">
              <a:schemeClr val="tx2">
                <a:lumMod val="40000"/>
                <a:lumOff val="60000"/>
              </a:schemeClr>
            </a:gs>
            <a:gs pos="68000">
              <a:schemeClr val="accent5">
                <a:lumMod val="20000"/>
                <a:lumOff val="8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endParaRPr lang="ru-RU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3806553" cy="515933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08" y="239407"/>
            <a:ext cx="3947908" cy="482410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7165"/>
            <a:ext cx="3561210" cy="47807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7847"/>
            <a:ext cx="3873481" cy="480740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115" y="123478"/>
            <a:ext cx="3252492" cy="482372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041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endParaRPr lang="ru-RU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b="9981"/>
          <a:stretch/>
        </p:blipFill>
        <p:spPr bwMode="auto">
          <a:xfrm>
            <a:off x="323528" y="-15836"/>
            <a:ext cx="3875938" cy="515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авоъгълник 4"/>
          <p:cNvSpPr/>
          <p:nvPr/>
        </p:nvSpPr>
        <p:spPr>
          <a:xfrm>
            <a:off x="3059832" y="3795886"/>
            <a:ext cx="936104" cy="133956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ln w="57150">
                <a:solidFill>
                  <a:schemeClr val="tx1"/>
                </a:solidFill>
              </a:ln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462" y="943652"/>
            <a:ext cx="496453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359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65;p31"/>
          <p:cNvSpPr txBox="1">
            <a:spLocks/>
          </p:cNvSpPr>
          <p:nvPr/>
        </p:nvSpPr>
        <p:spPr>
          <a:xfrm>
            <a:off x="2181392" y="1208368"/>
            <a:ext cx="705111" cy="34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llefair"/>
              <a:buNone/>
              <a:defRPr sz="30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Bellefair"/>
                <a:cs typeface="Times New Roman" panose="02020603050405020304" pitchFamily="18" charset="0"/>
                <a:sym typeface="Bellefai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3000"/>
              <a:buFont typeface="Bellefair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Bellefair"/>
              </a:rPr>
              <a:t>01</a:t>
            </a:r>
            <a:endParaRPr kumimoji="0" lang="en" sz="2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Bellefair"/>
            </a:endParaRPr>
          </a:p>
        </p:txBody>
      </p:sp>
      <p:sp>
        <p:nvSpPr>
          <p:cNvPr id="11" name="Google Shape;667;p31"/>
          <p:cNvSpPr txBox="1">
            <a:spLocks/>
          </p:cNvSpPr>
          <p:nvPr/>
        </p:nvSpPr>
        <p:spPr>
          <a:xfrm>
            <a:off x="5932806" y="1203598"/>
            <a:ext cx="703092" cy="34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llefair"/>
              <a:buNone/>
              <a:defRPr sz="30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Bellefair"/>
                <a:cs typeface="Times New Roman" panose="02020603050405020304" pitchFamily="18" charset="0"/>
                <a:sym typeface="Bellefai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3000"/>
              <a:buFont typeface="Bellefair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Bellefair"/>
              </a:rPr>
              <a:t>02</a:t>
            </a:r>
            <a:endParaRPr kumimoji="0" lang="en" sz="2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Bellefair"/>
            </a:endParaRPr>
          </a:p>
        </p:txBody>
      </p:sp>
      <p:sp>
        <p:nvSpPr>
          <p:cNvPr id="12" name="Google Shape;669;p31"/>
          <p:cNvSpPr txBox="1">
            <a:spLocks/>
          </p:cNvSpPr>
          <p:nvPr/>
        </p:nvSpPr>
        <p:spPr>
          <a:xfrm>
            <a:off x="1149628" y="1673451"/>
            <a:ext cx="2774300" cy="38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ellefai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>
              <a:buClr>
                <a:srgbClr val="3C3C3B"/>
              </a:buClr>
            </a:pPr>
            <a:r>
              <a:rPr lang="bg-BG" sz="16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ВЪВЕДЕНИЕ</a:t>
            </a:r>
            <a:endParaRPr kumimoji="0" lang="bg-BG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Bellefair"/>
            </a:endParaRPr>
          </a:p>
        </p:txBody>
      </p:sp>
      <p:sp>
        <p:nvSpPr>
          <p:cNvPr id="14" name="Google Shape;671;p31"/>
          <p:cNvSpPr txBox="1">
            <a:spLocks/>
          </p:cNvSpPr>
          <p:nvPr/>
        </p:nvSpPr>
        <p:spPr>
          <a:xfrm>
            <a:off x="4452552" y="1831657"/>
            <a:ext cx="3686007" cy="38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ellefai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Font typeface="Bebas Neue"/>
              <a:buNone/>
              <a:tabLst/>
              <a:defRPr/>
            </a:pPr>
            <a:r>
              <a:rPr kumimoji="0" lang="bg-BG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Bellefair"/>
              </a:rPr>
              <a:t>ГЛОБАЛНИ ТЕНДЕНЦИИ</a:t>
            </a:r>
            <a:endParaRPr kumimoji="0" lang="bg-BG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Bellefair"/>
            </a:endParaRPr>
          </a:p>
        </p:txBody>
      </p:sp>
      <p:grpSp>
        <p:nvGrpSpPr>
          <p:cNvPr id="15" name="Google Shape;673;p31"/>
          <p:cNvGrpSpPr/>
          <p:nvPr/>
        </p:nvGrpSpPr>
        <p:grpSpPr>
          <a:xfrm>
            <a:off x="1278796" y="1586418"/>
            <a:ext cx="2504649" cy="87033"/>
            <a:chOff x="1741397" y="2222537"/>
            <a:chExt cx="1824300" cy="69351"/>
          </a:xfrm>
          <a:solidFill>
            <a:srgbClr val="3B67B7"/>
          </a:solidFill>
        </p:grpSpPr>
        <p:cxnSp>
          <p:nvCxnSpPr>
            <p:cNvPr id="16" name="Google Shape;674;p31"/>
            <p:cNvCxnSpPr/>
            <p:nvPr/>
          </p:nvCxnSpPr>
          <p:spPr>
            <a:xfrm>
              <a:off x="1741397" y="2258293"/>
              <a:ext cx="1824300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  <p:sp>
          <p:nvSpPr>
            <p:cNvPr id="17" name="Google Shape;675;p31"/>
            <p:cNvSpPr/>
            <p:nvPr/>
          </p:nvSpPr>
          <p:spPr>
            <a:xfrm>
              <a:off x="2619009" y="2222537"/>
              <a:ext cx="69382" cy="69351"/>
            </a:xfrm>
            <a:custGeom>
              <a:avLst/>
              <a:gdLst/>
              <a:ahLst/>
              <a:cxnLst/>
              <a:rect l="l" t="t" r="r" b="b"/>
              <a:pathLst>
                <a:path w="2249" h="2248" extrusionOk="0">
                  <a:moveTo>
                    <a:pt x="1124" y="0"/>
                  </a:moveTo>
                  <a:cubicBezTo>
                    <a:pt x="506" y="0"/>
                    <a:pt x="0" y="505"/>
                    <a:pt x="0" y="1123"/>
                  </a:cubicBezTo>
                  <a:cubicBezTo>
                    <a:pt x="0" y="1742"/>
                    <a:pt x="506" y="2248"/>
                    <a:pt x="1124" y="2248"/>
                  </a:cubicBezTo>
                  <a:cubicBezTo>
                    <a:pt x="1743" y="2248"/>
                    <a:pt x="2248" y="1742"/>
                    <a:pt x="2248" y="1123"/>
                  </a:cubicBezTo>
                  <a:cubicBezTo>
                    <a:pt x="2248" y="505"/>
                    <a:pt x="1743" y="0"/>
                    <a:pt x="112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18" name="Google Shape;673;p31"/>
          <p:cNvGrpSpPr/>
          <p:nvPr/>
        </p:nvGrpSpPr>
        <p:grpSpPr>
          <a:xfrm>
            <a:off x="5028920" y="1586417"/>
            <a:ext cx="2504649" cy="87033"/>
            <a:chOff x="1741397" y="2222537"/>
            <a:chExt cx="1824300" cy="69351"/>
          </a:xfrm>
          <a:solidFill>
            <a:srgbClr val="3B67B7"/>
          </a:solidFill>
        </p:grpSpPr>
        <p:cxnSp>
          <p:nvCxnSpPr>
            <p:cNvPr id="19" name="Google Shape;674;p31"/>
            <p:cNvCxnSpPr/>
            <p:nvPr/>
          </p:nvCxnSpPr>
          <p:spPr>
            <a:xfrm>
              <a:off x="1741397" y="2258293"/>
              <a:ext cx="1824300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  <p:sp>
          <p:nvSpPr>
            <p:cNvPr id="20" name="Google Shape;675;p31"/>
            <p:cNvSpPr/>
            <p:nvPr/>
          </p:nvSpPr>
          <p:spPr>
            <a:xfrm>
              <a:off x="2619009" y="2222537"/>
              <a:ext cx="69382" cy="69351"/>
            </a:xfrm>
            <a:custGeom>
              <a:avLst/>
              <a:gdLst/>
              <a:ahLst/>
              <a:cxnLst/>
              <a:rect l="l" t="t" r="r" b="b"/>
              <a:pathLst>
                <a:path w="2249" h="2248" extrusionOk="0">
                  <a:moveTo>
                    <a:pt x="1124" y="0"/>
                  </a:moveTo>
                  <a:cubicBezTo>
                    <a:pt x="506" y="0"/>
                    <a:pt x="0" y="505"/>
                    <a:pt x="0" y="1123"/>
                  </a:cubicBezTo>
                  <a:cubicBezTo>
                    <a:pt x="0" y="1742"/>
                    <a:pt x="506" y="2248"/>
                    <a:pt x="1124" y="2248"/>
                  </a:cubicBezTo>
                  <a:cubicBezTo>
                    <a:pt x="1743" y="2248"/>
                    <a:pt x="2248" y="1742"/>
                    <a:pt x="2248" y="1123"/>
                  </a:cubicBezTo>
                  <a:cubicBezTo>
                    <a:pt x="2248" y="505"/>
                    <a:pt x="1743" y="0"/>
                    <a:pt x="112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</p:grpSp>
      <p:sp>
        <p:nvSpPr>
          <p:cNvPr id="27" name="Google Shape;665;p31"/>
          <p:cNvSpPr txBox="1">
            <a:spLocks/>
          </p:cNvSpPr>
          <p:nvPr/>
        </p:nvSpPr>
        <p:spPr>
          <a:xfrm>
            <a:off x="4071021" y="2288488"/>
            <a:ext cx="705111" cy="34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llefair"/>
              <a:buNone/>
              <a:defRPr sz="30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Bellefair"/>
                <a:cs typeface="Times New Roman" panose="02020603050405020304" pitchFamily="18" charset="0"/>
                <a:sym typeface="Bellefai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3000"/>
              <a:buFont typeface="Bellefair"/>
              <a:buNone/>
              <a:tabLst/>
              <a:defRPr/>
            </a:pPr>
            <a:r>
              <a:rPr kumimoji="0" 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Bellefair"/>
              </a:rPr>
              <a:t>03</a:t>
            </a:r>
            <a:endParaRPr kumimoji="0" lang="en" sz="2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Bellefair"/>
            </a:endParaRPr>
          </a:p>
        </p:txBody>
      </p:sp>
      <p:sp>
        <p:nvSpPr>
          <p:cNvPr id="29" name="Google Shape;667;p31"/>
          <p:cNvSpPr txBox="1">
            <a:spLocks/>
          </p:cNvSpPr>
          <p:nvPr/>
        </p:nvSpPr>
        <p:spPr>
          <a:xfrm>
            <a:off x="2210069" y="3525171"/>
            <a:ext cx="703092" cy="34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llefair"/>
              <a:buNone/>
              <a:defRPr sz="30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Bellefair"/>
                <a:cs typeface="Times New Roman" panose="02020603050405020304" pitchFamily="18" charset="0"/>
                <a:sym typeface="Bellefai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3000"/>
              <a:buFont typeface="Bellefair"/>
              <a:buNone/>
              <a:tabLst/>
              <a:defRPr/>
            </a:pPr>
            <a:r>
              <a:rPr kumimoji="0" 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Bellefair"/>
              </a:rPr>
              <a:t>04</a:t>
            </a:r>
            <a:endParaRPr kumimoji="0" lang="en" sz="2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Bellefair"/>
            </a:endParaRPr>
          </a:p>
        </p:txBody>
      </p:sp>
      <p:sp>
        <p:nvSpPr>
          <p:cNvPr id="32" name="Google Shape;671;p31"/>
          <p:cNvSpPr txBox="1">
            <a:spLocks/>
          </p:cNvSpPr>
          <p:nvPr/>
        </p:nvSpPr>
        <p:spPr>
          <a:xfrm>
            <a:off x="4876090" y="3927624"/>
            <a:ext cx="2777761" cy="38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ellefai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>
              <a:buClr>
                <a:srgbClr val="3C3C3B"/>
              </a:buClr>
            </a:pPr>
            <a:r>
              <a:rPr lang="bg-BG" sz="16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ЗАКЛЮЧЕНИЕ</a:t>
            </a:r>
            <a:endParaRPr lang="en-US" sz="1600" b="1" kern="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3" name="Google Shape;673;p31"/>
          <p:cNvGrpSpPr/>
          <p:nvPr/>
        </p:nvGrpSpPr>
        <p:grpSpPr>
          <a:xfrm>
            <a:off x="3171253" y="2621752"/>
            <a:ext cx="2504649" cy="87033"/>
            <a:chOff x="1741397" y="2222537"/>
            <a:chExt cx="1824300" cy="69351"/>
          </a:xfrm>
          <a:solidFill>
            <a:srgbClr val="3B67B7"/>
          </a:solidFill>
        </p:grpSpPr>
        <p:cxnSp>
          <p:nvCxnSpPr>
            <p:cNvPr id="34" name="Google Shape;674;p31"/>
            <p:cNvCxnSpPr/>
            <p:nvPr/>
          </p:nvCxnSpPr>
          <p:spPr>
            <a:xfrm>
              <a:off x="1741397" y="2258293"/>
              <a:ext cx="1824300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  <p:sp>
          <p:nvSpPr>
            <p:cNvPr id="35" name="Google Shape;675;p31"/>
            <p:cNvSpPr/>
            <p:nvPr/>
          </p:nvSpPr>
          <p:spPr>
            <a:xfrm>
              <a:off x="2619009" y="2222537"/>
              <a:ext cx="69382" cy="69351"/>
            </a:xfrm>
            <a:custGeom>
              <a:avLst/>
              <a:gdLst/>
              <a:ahLst/>
              <a:cxnLst/>
              <a:rect l="l" t="t" r="r" b="b"/>
              <a:pathLst>
                <a:path w="2249" h="2248" extrusionOk="0">
                  <a:moveTo>
                    <a:pt x="1124" y="0"/>
                  </a:moveTo>
                  <a:cubicBezTo>
                    <a:pt x="506" y="0"/>
                    <a:pt x="0" y="505"/>
                    <a:pt x="0" y="1123"/>
                  </a:cubicBezTo>
                  <a:cubicBezTo>
                    <a:pt x="0" y="1742"/>
                    <a:pt x="506" y="2248"/>
                    <a:pt x="1124" y="2248"/>
                  </a:cubicBezTo>
                  <a:cubicBezTo>
                    <a:pt x="1743" y="2248"/>
                    <a:pt x="2248" y="1742"/>
                    <a:pt x="2248" y="1123"/>
                  </a:cubicBezTo>
                  <a:cubicBezTo>
                    <a:pt x="2248" y="505"/>
                    <a:pt x="1743" y="0"/>
                    <a:pt x="112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36" name="Google Shape;673;p31"/>
          <p:cNvGrpSpPr/>
          <p:nvPr/>
        </p:nvGrpSpPr>
        <p:grpSpPr>
          <a:xfrm>
            <a:off x="1349084" y="3875052"/>
            <a:ext cx="2504649" cy="87033"/>
            <a:chOff x="1741397" y="2222537"/>
            <a:chExt cx="1824300" cy="69351"/>
          </a:xfrm>
          <a:solidFill>
            <a:srgbClr val="3B67B7"/>
          </a:solidFill>
        </p:grpSpPr>
        <p:cxnSp>
          <p:nvCxnSpPr>
            <p:cNvPr id="37" name="Google Shape;674;p31"/>
            <p:cNvCxnSpPr/>
            <p:nvPr/>
          </p:nvCxnSpPr>
          <p:spPr>
            <a:xfrm>
              <a:off x="1741397" y="2258293"/>
              <a:ext cx="1824300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  <p:sp>
          <p:nvSpPr>
            <p:cNvPr id="38" name="Google Shape;675;p31"/>
            <p:cNvSpPr/>
            <p:nvPr/>
          </p:nvSpPr>
          <p:spPr>
            <a:xfrm>
              <a:off x="2619009" y="2222537"/>
              <a:ext cx="69382" cy="69351"/>
            </a:xfrm>
            <a:custGeom>
              <a:avLst/>
              <a:gdLst/>
              <a:ahLst/>
              <a:cxnLst/>
              <a:rect l="l" t="t" r="r" b="b"/>
              <a:pathLst>
                <a:path w="2249" h="2248" extrusionOk="0">
                  <a:moveTo>
                    <a:pt x="1124" y="0"/>
                  </a:moveTo>
                  <a:cubicBezTo>
                    <a:pt x="506" y="0"/>
                    <a:pt x="0" y="505"/>
                    <a:pt x="0" y="1123"/>
                  </a:cubicBezTo>
                  <a:cubicBezTo>
                    <a:pt x="0" y="1742"/>
                    <a:pt x="506" y="2248"/>
                    <a:pt x="1124" y="2248"/>
                  </a:cubicBezTo>
                  <a:cubicBezTo>
                    <a:pt x="1743" y="2248"/>
                    <a:pt x="2248" y="1742"/>
                    <a:pt x="2248" y="1123"/>
                  </a:cubicBezTo>
                  <a:cubicBezTo>
                    <a:pt x="2248" y="505"/>
                    <a:pt x="1743" y="0"/>
                    <a:pt x="112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</p:grpSp>
      <p:sp>
        <p:nvSpPr>
          <p:cNvPr id="28" name="Google Shape;671;p31"/>
          <p:cNvSpPr txBox="1">
            <a:spLocks/>
          </p:cNvSpPr>
          <p:nvPr/>
        </p:nvSpPr>
        <p:spPr>
          <a:xfrm>
            <a:off x="2578964" y="2708785"/>
            <a:ext cx="3686007" cy="56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ellefai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Font typeface="Bebas Neue"/>
              <a:buNone/>
              <a:tabLst/>
              <a:defRPr/>
            </a:pPr>
            <a:r>
              <a:rPr kumimoji="0" lang="bg-BG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Bellefair"/>
              </a:rPr>
              <a:t>НАЦИОНАЛНИ ПРЕДИЗВИКАТЕЛСТВА</a:t>
            </a:r>
            <a:endParaRPr kumimoji="0" lang="bg-BG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Bellefair"/>
            </a:endParaRPr>
          </a:p>
        </p:txBody>
      </p:sp>
      <p:sp>
        <p:nvSpPr>
          <p:cNvPr id="31" name="Google Shape;671;p31"/>
          <p:cNvSpPr txBox="1">
            <a:spLocks/>
          </p:cNvSpPr>
          <p:nvPr/>
        </p:nvSpPr>
        <p:spPr>
          <a:xfrm>
            <a:off x="755576" y="4076937"/>
            <a:ext cx="3686007" cy="56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ellefai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Font typeface="Bebas Neue"/>
              <a:buNone/>
              <a:tabLst/>
              <a:defRPr/>
            </a:pPr>
            <a:r>
              <a:rPr kumimoji="0" lang="bg-BG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Bellefair"/>
              </a:rPr>
              <a:t>РОЛЯТА НА МИННАТА ИНДУСТРИЯ</a:t>
            </a:r>
            <a:endParaRPr kumimoji="0" lang="bg-BG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Bellefair"/>
            </a:endParaRPr>
          </a:p>
        </p:txBody>
      </p:sp>
      <p:sp>
        <p:nvSpPr>
          <p:cNvPr id="39" name="Google Shape;667;p31"/>
          <p:cNvSpPr txBox="1">
            <a:spLocks/>
          </p:cNvSpPr>
          <p:nvPr/>
        </p:nvSpPr>
        <p:spPr>
          <a:xfrm>
            <a:off x="5913425" y="3514536"/>
            <a:ext cx="703092" cy="34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llefair"/>
              <a:buNone/>
              <a:defRPr sz="30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Bellefair"/>
                <a:cs typeface="Times New Roman" panose="02020603050405020304" pitchFamily="18" charset="0"/>
                <a:sym typeface="Bellefai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3000"/>
              <a:buFont typeface="Bellefair"/>
              <a:buNone/>
              <a:tabLst/>
              <a:defRPr/>
            </a:pPr>
            <a:r>
              <a:rPr kumimoji="0" 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Bellefair"/>
              </a:rPr>
              <a:t>05</a:t>
            </a:r>
            <a:endParaRPr kumimoji="0" lang="en" sz="2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Bellefair"/>
            </a:endParaRPr>
          </a:p>
        </p:txBody>
      </p:sp>
      <p:grpSp>
        <p:nvGrpSpPr>
          <p:cNvPr id="41" name="Google Shape;673;p31"/>
          <p:cNvGrpSpPr/>
          <p:nvPr/>
        </p:nvGrpSpPr>
        <p:grpSpPr>
          <a:xfrm>
            <a:off x="5009538" y="3855616"/>
            <a:ext cx="2504649" cy="87033"/>
            <a:chOff x="1741397" y="2222537"/>
            <a:chExt cx="1824300" cy="69351"/>
          </a:xfrm>
          <a:solidFill>
            <a:srgbClr val="3B67B7"/>
          </a:solidFill>
        </p:grpSpPr>
        <p:cxnSp>
          <p:nvCxnSpPr>
            <p:cNvPr id="44" name="Google Shape;674;p31"/>
            <p:cNvCxnSpPr/>
            <p:nvPr/>
          </p:nvCxnSpPr>
          <p:spPr>
            <a:xfrm>
              <a:off x="1741397" y="2258293"/>
              <a:ext cx="1824300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  <p:sp>
          <p:nvSpPr>
            <p:cNvPr id="45" name="Google Shape;675;p31"/>
            <p:cNvSpPr/>
            <p:nvPr/>
          </p:nvSpPr>
          <p:spPr>
            <a:xfrm>
              <a:off x="2619009" y="2222537"/>
              <a:ext cx="69382" cy="69351"/>
            </a:xfrm>
            <a:custGeom>
              <a:avLst/>
              <a:gdLst/>
              <a:ahLst/>
              <a:cxnLst/>
              <a:rect l="l" t="t" r="r" b="b"/>
              <a:pathLst>
                <a:path w="2249" h="2248" extrusionOk="0">
                  <a:moveTo>
                    <a:pt x="1124" y="0"/>
                  </a:moveTo>
                  <a:cubicBezTo>
                    <a:pt x="506" y="0"/>
                    <a:pt x="0" y="505"/>
                    <a:pt x="0" y="1123"/>
                  </a:cubicBezTo>
                  <a:cubicBezTo>
                    <a:pt x="0" y="1742"/>
                    <a:pt x="506" y="2248"/>
                    <a:pt x="1124" y="2248"/>
                  </a:cubicBezTo>
                  <a:cubicBezTo>
                    <a:pt x="1743" y="2248"/>
                    <a:pt x="2248" y="1742"/>
                    <a:pt x="2248" y="1123"/>
                  </a:cubicBezTo>
                  <a:cubicBezTo>
                    <a:pt x="2248" y="505"/>
                    <a:pt x="1743" y="0"/>
                    <a:pt x="112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</p:grpSp>
      <p:sp>
        <p:nvSpPr>
          <p:cNvPr id="46" name="Заглавие 1"/>
          <p:cNvSpPr txBox="1">
            <a:spLocks/>
          </p:cNvSpPr>
          <p:nvPr/>
        </p:nvSpPr>
        <p:spPr>
          <a:xfrm>
            <a:off x="437704" y="-4520"/>
            <a:ext cx="8351812" cy="99209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СЪДЪРЖАНИЕ</a:t>
            </a:r>
            <a:endParaRPr lang="bg-BG" sz="40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2730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  <p:bldP spid="27" grpId="0"/>
      <p:bldP spid="29" grpId="0"/>
      <p:bldP spid="32" grpId="0"/>
      <p:bldP spid="28" grpId="0"/>
      <p:bldP spid="31" grpId="0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tx2">
                <a:lumMod val="40000"/>
                <a:lumOff val="60000"/>
              </a:schemeClr>
            </a:gs>
            <a:gs pos="51000">
              <a:schemeClr val="accent5">
                <a:lumMod val="20000"/>
                <a:lumOff val="8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2735" r="4055" b="2788"/>
          <a:stretch/>
        </p:blipFill>
        <p:spPr bwMode="auto">
          <a:xfrm>
            <a:off x="5132306" y="0"/>
            <a:ext cx="365482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r="2118"/>
          <a:stretch/>
        </p:blipFill>
        <p:spPr bwMode="auto">
          <a:xfrm>
            <a:off x="402672" y="0"/>
            <a:ext cx="3699545" cy="515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2827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1" r="2232" b="1546"/>
          <a:stretch/>
        </p:blipFill>
        <p:spPr bwMode="auto">
          <a:xfrm>
            <a:off x="61620" y="106835"/>
            <a:ext cx="8719058" cy="474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4" t="85780" r="35181" b="8779"/>
          <a:stretch/>
        </p:blipFill>
        <p:spPr bwMode="auto">
          <a:xfrm>
            <a:off x="7944375" y="4847516"/>
            <a:ext cx="1199625" cy="28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364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20"/>
          <a:stretch/>
        </p:blipFill>
        <p:spPr bwMode="auto">
          <a:xfrm>
            <a:off x="29316" y="60398"/>
            <a:ext cx="5778185" cy="64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013" y="1059582"/>
            <a:ext cx="465898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0" t="13688" r="14884"/>
          <a:stretch/>
        </p:blipFill>
        <p:spPr bwMode="auto">
          <a:xfrm>
            <a:off x="29316" y="704675"/>
            <a:ext cx="4523246" cy="4315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4" t="85780" r="35181" b="8779"/>
          <a:stretch/>
        </p:blipFill>
        <p:spPr bwMode="auto">
          <a:xfrm>
            <a:off x="7944375" y="4847516"/>
            <a:ext cx="1199625" cy="28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1982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endParaRPr lang="ru-RU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2" y="4840562"/>
            <a:ext cx="14732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иране 1"/>
          <p:cNvGrpSpPr/>
          <p:nvPr/>
        </p:nvGrpSpPr>
        <p:grpSpPr>
          <a:xfrm>
            <a:off x="2" y="157451"/>
            <a:ext cx="7740350" cy="5006587"/>
            <a:chOff x="109117" y="548473"/>
            <a:chExt cx="8999387" cy="5820953"/>
          </a:xfrm>
        </p:grpSpPr>
        <p:pic>
          <p:nvPicPr>
            <p:cNvPr id="1638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" t="11477" r="2760"/>
            <a:stretch/>
          </p:blipFill>
          <p:spPr bwMode="auto">
            <a:xfrm>
              <a:off x="109117" y="548473"/>
              <a:ext cx="8927379" cy="4230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38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101" y="4731990"/>
              <a:ext cx="8967403" cy="1637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r="54273" b="95250"/>
          <a:stretch/>
        </p:blipFill>
        <p:spPr bwMode="auto">
          <a:xfrm>
            <a:off x="-6359" y="34109"/>
            <a:ext cx="3352940" cy="18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123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endParaRPr lang="ru-RU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2" y="4840562"/>
            <a:ext cx="14732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13819" r="646"/>
          <a:stretch/>
        </p:blipFill>
        <p:spPr bwMode="auto">
          <a:xfrm>
            <a:off x="41947" y="771550"/>
            <a:ext cx="9060109" cy="374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r="51331" b="92784"/>
          <a:stretch/>
        </p:blipFill>
        <p:spPr bwMode="auto">
          <a:xfrm>
            <a:off x="107504" y="51470"/>
            <a:ext cx="3724715" cy="31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4341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endParaRPr lang="ru-RU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Заглавие 1"/>
          <p:cNvSpPr txBox="1">
            <a:spLocks/>
          </p:cNvSpPr>
          <p:nvPr/>
        </p:nvSpPr>
        <p:spPr>
          <a:xfrm>
            <a:off x="323528" y="1756890"/>
            <a:ext cx="8351812" cy="166747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5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РОЛЯТА </a:t>
            </a:r>
            <a:r>
              <a:rPr lang="bg-BG" sz="5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НА МИННАТА </a:t>
            </a:r>
            <a:r>
              <a:rPr lang="bg-BG" sz="5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ИНДУСТРИЯ</a:t>
            </a:r>
            <a:endParaRPr lang="bg-BG" sz="54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211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" r="2701" b="5396"/>
          <a:stretch/>
        </p:blipFill>
        <p:spPr bwMode="auto">
          <a:xfrm>
            <a:off x="395536" y="-8045"/>
            <a:ext cx="8208912" cy="511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3995936" y="1131590"/>
            <a:ext cx="64807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" name="Овал 4"/>
          <p:cNvSpPr/>
          <p:nvPr/>
        </p:nvSpPr>
        <p:spPr>
          <a:xfrm>
            <a:off x="4427984" y="1635646"/>
            <a:ext cx="64807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" name="Овал 6"/>
          <p:cNvSpPr/>
          <p:nvPr/>
        </p:nvSpPr>
        <p:spPr>
          <a:xfrm>
            <a:off x="4716016" y="2283718"/>
            <a:ext cx="64807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" name="Овал 7"/>
          <p:cNvSpPr/>
          <p:nvPr/>
        </p:nvSpPr>
        <p:spPr>
          <a:xfrm>
            <a:off x="4307045" y="3795886"/>
            <a:ext cx="64807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" name="Овал 8"/>
          <p:cNvSpPr/>
          <p:nvPr/>
        </p:nvSpPr>
        <p:spPr>
          <a:xfrm>
            <a:off x="3779912" y="4299942"/>
            <a:ext cx="64807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0" name="Овал 9"/>
          <p:cNvSpPr/>
          <p:nvPr/>
        </p:nvSpPr>
        <p:spPr>
          <a:xfrm>
            <a:off x="3118525" y="4539880"/>
            <a:ext cx="64807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" name="Овал 10"/>
          <p:cNvSpPr/>
          <p:nvPr/>
        </p:nvSpPr>
        <p:spPr>
          <a:xfrm>
            <a:off x="827584" y="3147814"/>
            <a:ext cx="64807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42752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45000">
              <a:schemeClr val="bg1"/>
            </a:gs>
            <a:gs pos="54000">
              <a:srgbClr val="C4B59B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endParaRPr lang="ru-RU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89"/>
            <a:ext cx="3638644" cy="515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иране 1"/>
          <p:cNvGrpSpPr/>
          <p:nvPr/>
        </p:nvGrpSpPr>
        <p:grpSpPr>
          <a:xfrm>
            <a:off x="5076056" y="2489"/>
            <a:ext cx="3613969" cy="5132965"/>
            <a:chOff x="4283968" y="-32122"/>
            <a:chExt cx="4064000" cy="5772150"/>
          </a:xfrm>
        </p:grpSpPr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-32122"/>
              <a:ext cx="4064000" cy="287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6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2844428"/>
              <a:ext cx="4057650" cy="289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283157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endParaRPr lang="ru-RU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Заглавие 1"/>
          <p:cNvSpPr txBox="1">
            <a:spLocks/>
          </p:cNvSpPr>
          <p:nvPr/>
        </p:nvSpPr>
        <p:spPr>
          <a:xfrm>
            <a:off x="-331" y="51470"/>
            <a:ext cx="9143998" cy="66328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„Mapping 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Mining to the Sustainable Development Goals: An Atlas“ </a:t>
            </a:r>
            <a:endParaRPr lang="bg-BG" sz="19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580497"/>
            <a:ext cx="4499990" cy="449999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Картина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" t="1203" r="2910" b="1369"/>
          <a:stretch/>
        </p:blipFill>
        <p:spPr>
          <a:xfrm>
            <a:off x="4644008" y="591324"/>
            <a:ext cx="4499994" cy="44999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440044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endParaRPr lang="ru-RU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Заглавие 1"/>
          <p:cNvSpPr txBox="1">
            <a:spLocks/>
          </p:cNvSpPr>
          <p:nvPr/>
        </p:nvSpPr>
        <p:spPr>
          <a:xfrm>
            <a:off x="-331" y="51470"/>
            <a:ext cx="9143998" cy="504056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„Mapping 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Mining to the Sustainable Development Goals: An Atlas“ </a:t>
            </a:r>
            <a:endParaRPr lang="bg-BG" sz="19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3518"/>
            <a:ext cx="4572000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91630"/>
            <a:ext cx="451485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799037"/>
            <a:ext cx="4533900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64" y="1968306"/>
            <a:ext cx="4880585" cy="315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12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„</a:t>
            </a:r>
            <a:r>
              <a:rPr lang="ru-RU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Трансформирането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на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нашия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 свят: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Програмата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 до 2030 г. за устойчиво развитие“ е важен документ,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приет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 от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всички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държави-членки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 на ООН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през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септември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 2015 г. Той служи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като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 план за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глобални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 усилия за развитие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през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следващите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 15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години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,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като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определя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всеобхватна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 и амбициозна рамка за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справяне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 с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належащите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глобални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предизвикателства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 и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постигане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 на устойчиво развитие в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икономически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,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социални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 и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екологични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" panose="02020603050405020304" pitchFamily="18" charset="0"/>
              </a:rPr>
              <a:t> измерения. 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014" y="768932"/>
            <a:ext cx="4119975" cy="255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лавие 1"/>
          <p:cNvSpPr txBox="1">
            <a:spLocks/>
          </p:cNvSpPr>
          <p:nvPr/>
        </p:nvSpPr>
        <p:spPr>
          <a:xfrm>
            <a:off x="2" y="-74"/>
            <a:ext cx="9143998" cy="66328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Transforming 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our world: the 2030 Agenda for Sustainable </a:t>
            </a:r>
            <a:r>
              <a:rPr lang="en-US" sz="19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Development</a:t>
            </a:r>
            <a:endParaRPr lang="bg-BG" sz="19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2572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endParaRPr lang="ru-RU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Заглавие 1"/>
          <p:cNvSpPr txBox="1">
            <a:spLocks/>
          </p:cNvSpPr>
          <p:nvPr/>
        </p:nvSpPr>
        <p:spPr>
          <a:xfrm>
            <a:off x="-331" y="51470"/>
            <a:ext cx="9143998" cy="504056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„Mapping 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Mining to the Sustainable Development Goals: An Atlas“ </a:t>
            </a:r>
            <a:endParaRPr lang="bg-BG" sz="19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2" y="490661"/>
            <a:ext cx="5140256" cy="3191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42" y="1441457"/>
            <a:ext cx="5433258" cy="336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99542"/>
            <a:ext cx="3786172" cy="426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856" y="1851670"/>
            <a:ext cx="4882436" cy="326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5269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" y="195486"/>
            <a:ext cx="9144000" cy="4761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endParaRPr lang="ru-RU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Заглавие 1"/>
          <p:cNvSpPr txBox="1">
            <a:spLocks/>
          </p:cNvSpPr>
          <p:nvPr/>
        </p:nvSpPr>
        <p:spPr>
          <a:xfrm>
            <a:off x="4139952" y="208521"/>
            <a:ext cx="4896544" cy="2954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„Mining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and the SDGs: A 2020 Status Update“  </a:t>
            </a:r>
            <a:endParaRPr lang="bg-BG" sz="14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7893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endParaRPr lang="ru-RU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2"/>
          <a:stretch/>
        </p:blipFill>
        <p:spPr bwMode="auto">
          <a:xfrm>
            <a:off x="288766" y="0"/>
            <a:ext cx="8566472" cy="512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11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endParaRPr lang="ru-RU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Заглавие 1"/>
          <p:cNvSpPr txBox="1">
            <a:spLocks/>
          </p:cNvSpPr>
          <p:nvPr/>
        </p:nvSpPr>
        <p:spPr>
          <a:xfrm>
            <a:off x="-331" y="51470"/>
            <a:ext cx="9143998" cy="43204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„Mining 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and the SDGs: A 2020 Status Update“  </a:t>
            </a:r>
            <a:endParaRPr lang="bg-BG" sz="19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1"/>
          <a:stretch/>
        </p:blipFill>
        <p:spPr bwMode="auto">
          <a:xfrm>
            <a:off x="85800" y="472202"/>
            <a:ext cx="5422304" cy="451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03332"/>
            <a:ext cx="3437302" cy="458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3301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2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endParaRPr lang="ru-RU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6948262" cy="518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244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40948" cy="514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472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лавие 1"/>
          <p:cNvSpPr txBox="1">
            <a:spLocks/>
          </p:cNvSpPr>
          <p:nvPr/>
        </p:nvSpPr>
        <p:spPr>
          <a:xfrm>
            <a:off x="-331" y="-15804"/>
            <a:ext cx="9143998" cy="43204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„Mining 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and the SDGs: A 2020 Status Update“  </a:t>
            </a:r>
            <a:endParaRPr lang="bg-BG" sz="19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Картина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5" b="857"/>
          <a:stretch/>
        </p:blipFill>
        <p:spPr bwMode="auto">
          <a:xfrm>
            <a:off x="575558" y="374646"/>
            <a:ext cx="7992888" cy="4747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2546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лавие 1"/>
          <p:cNvSpPr txBox="1">
            <a:spLocks/>
          </p:cNvSpPr>
          <p:nvPr/>
        </p:nvSpPr>
        <p:spPr>
          <a:xfrm>
            <a:off x="-331" y="195486"/>
            <a:ext cx="9143998" cy="43204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„Mining 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and the SDGs: A 2020 Status Update“  </a:t>
            </a:r>
            <a:endParaRPr lang="bg-BG" sz="19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" r="-1"/>
          <a:stretch/>
        </p:blipFill>
        <p:spPr bwMode="auto">
          <a:xfrm>
            <a:off x="17098" y="987574"/>
            <a:ext cx="906243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027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61;p31"/>
          <p:cNvSpPr txBox="1">
            <a:spLocks/>
          </p:cNvSpPr>
          <p:nvPr/>
        </p:nvSpPr>
        <p:spPr>
          <a:xfrm>
            <a:off x="179512" y="1059583"/>
            <a:ext cx="8784976" cy="302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Albert Sans"/>
                <a:cs typeface="Times New Roman" panose="02020603050405020304" pitchFamily="18" charset="0"/>
                <a:sym typeface="Albert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lvl="0" indent="0" algn="just">
              <a:buClr>
                <a:srgbClr val="3C3C3B"/>
              </a:buClr>
            </a:pPr>
            <a:r>
              <a:rPr lang="ru-RU" sz="1600" kern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ЦУР 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до 2030 г. </a:t>
            </a:r>
            <a:r>
              <a:rPr lang="ru-RU" sz="16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изискват</a:t>
            </a:r>
            <a:r>
              <a:rPr lang="ru-RU" sz="1600" kern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ускорени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действия на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всички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нива –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глобално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национално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и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секторно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ru-RU" sz="16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Минната</a:t>
            </a:r>
            <a:r>
              <a:rPr lang="ru-RU" sz="1600" kern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индустрия се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очертава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като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стратегически сектор, способен да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допринесе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значително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за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постигането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няколко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ключови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цели, при условие че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бъде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управлявана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отговорно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и прозрачно, с акцент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върху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екологичната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защита,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иновациите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и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социалното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включване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ru-RU" sz="1600" kern="0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0" indent="0" algn="just">
              <a:buClr>
                <a:srgbClr val="3C3C3B"/>
              </a:buClr>
            </a:pPr>
            <a:r>
              <a:rPr lang="ru-RU" sz="16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Устойчивото</a:t>
            </a:r>
            <a:r>
              <a:rPr lang="ru-RU" sz="1600" kern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развитие не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следва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да се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възприема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като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ограничение на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индустриалния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растеж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, а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като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възможност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за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неговото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трансформиране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в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по-интелигентен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ефективен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и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социално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отговорен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модел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който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гарантира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благосъстоянието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настоящите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и </a:t>
            </a:r>
            <a:r>
              <a:rPr lang="ru-RU" sz="1600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бъдещите</a:t>
            </a:r>
            <a:r>
              <a:rPr lang="ru-RU" sz="16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поколения.</a:t>
            </a:r>
          </a:p>
          <a:p>
            <a:pPr marL="0" lvl="0" indent="0" algn="just">
              <a:buClr>
                <a:srgbClr val="3C3C3B"/>
              </a:buClr>
            </a:pPr>
            <a:endParaRPr lang="en-US" sz="1600" kern="0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122" name="Picture 2" descr="C:\ELIA\Elacite\Conf\Conf_Varna\91099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55" y="3651870"/>
            <a:ext cx="1862255" cy="167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лавие 1"/>
          <p:cNvSpPr txBox="1">
            <a:spLocks/>
          </p:cNvSpPr>
          <p:nvPr/>
        </p:nvSpPr>
        <p:spPr>
          <a:xfrm>
            <a:off x="323528" y="211504"/>
            <a:ext cx="8351812" cy="70406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ЗАКЛЮЧЕНИЕ</a:t>
            </a:r>
            <a:endParaRPr lang="bg-BG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692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ово поле 8"/>
          <p:cNvSpPr txBox="1"/>
          <p:nvPr/>
        </p:nvSpPr>
        <p:spPr>
          <a:xfrm>
            <a:off x="-36512" y="4220170"/>
            <a:ext cx="6120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Контакти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bg-B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stoyanova.elia@gmail.com / e.d.stoyanova@ellatzite-med.com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vvitov@abv.bg / v.vitov@ellatzite-med.com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bg-B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ELIA\Elacite\Conf\Conf_Varna\simpsons-mining-together-x9folaldaripvh7c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677" y="1892101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лавие 1"/>
          <p:cNvSpPr txBox="1">
            <a:spLocks/>
          </p:cNvSpPr>
          <p:nvPr/>
        </p:nvSpPr>
        <p:spPr>
          <a:xfrm>
            <a:off x="323528" y="571544"/>
            <a:ext cx="8351812" cy="70406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БЛАГОДАРИМ ВИ ЗА ВНИМАНИЕТО!</a:t>
            </a:r>
            <a:endParaRPr lang="bg-BG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9390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24" y="-20538"/>
            <a:ext cx="9270536" cy="5212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68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endParaRPr lang="ru-RU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Заглавие 1"/>
          <p:cNvSpPr txBox="1">
            <a:spLocks/>
          </p:cNvSpPr>
          <p:nvPr/>
        </p:nvSpPr>
        <p:spPr>
          <a:xfrm>
            <a:off x="323528" y="1203598"/>
            <a:ext cx="8351812" cy="242980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ГЛОБАЛНИ ТЕНДЕНЦИИ</a:t>
            </a:r>
          </a:p>
          <a:p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към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2025 г.</a:t>
            </a:r>
            <a:endParaRPr lang="bg-BG" sz="20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322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41000">
              <a:srgbClr val="C9E9FA">
                <a:alpha val="74902"/>
              </a:srgbClr>
            </a:gs>
            <a:gs pos="55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0"/>
            <a:ext cx="3657530" cy="513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465" y="-2051"/>
            <a:ext cx="3642537" cy="513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0366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1469"/>
            <a:ext cx="8808747" cy="504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076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endParaRPr lang="ru-RU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3"/>
          <a:stretch/>
        </p:blipFill>
        <p:spPr bwMode="auto">
          <a:xfrm>
            <a:off x="-1" y="-50049"/>
            <a:ext cx="9144002" cy="51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2112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tx2">
                <a:lumMod val="20000"/>
                <a:lumOff val="80000"/>
              </a:schemeClr>
            </a:gs>
            <a:gs pos="59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ов контейнер 3"/>
          <p:cNvSpPr txBox="1">
            <a:spLocks/>
          </p:cNvSpPr>
          <p:nvPr/>
        </p:nvSpPr>
        <p:spPr>
          <a:xfrm>
            <a:off x="2" y="3424362"/>
            <a:ext cx="9144000" cy="1711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7950" algn="just">
              <a:spcAft>
                <a:spcPts val="600"/>
              </a:spcAft>
            </a:pPr>
            <a:endParaRPr lang="ru-RU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87"/>
          <a:stretch/>
        </p:blipFill>
        <p:spPr bwMode="auto">
          <a:xfrm>
            <a:off x="84745" y="51469"/>
            <a:ext cx="1415273" cy="506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8619"/>
            <a:ext cx="1403275" cy="504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1467"/>
            <a:ext cx="1497354" cy="504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87"/>
          <a:stretch/>
        </p:blipFill>
        <p:spPr bwMode="auto">
          <a:xfrm>
            <a:off x="7236296" y="51469"/>
            <a:ext cx="1581909" cy="504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авоъгълник 7"/>
          <p:cNvSpPr/>
          <p:nvPr/>
        </p:nvSpPr>
        <p:spPr>
          <a:xfrm>
            <a:off x="84745" y="4659982"/>
            <a:ext cx="1415274" cy="13702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" name="Заглавие 1"/>
          <p:cNvSpPr txBox="1">
            <a:spLocks/>
          </p:cNvSpPr>
          <p:nvPr/>
        </p:nvSpPr>
        <p:spPr>
          <a:xfrm rot="19498269">
            <a:off x="598263" y="1931333"/>
            <a:ext cx="2799928" cy="837256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SDG Index</a:t>
            </a:r>
            <a:endParaRPr lang="bg-BG" sz="7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Заглавие 1"/>
          <p:cNvSpPr txBox="1">
            <a:spLocks/>
          </p:cNvSpPr>
          <p:nvPr/>
        </p:nvSpPr>
        <p:spPr>
          <a:xfrm rot="19498269">
            <a:off x="3118542" y="3518168"/>
            <a:ext cx="2799928" cy="837256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SDG Index</a:t>
            </a:r>
            <a:endParaRPr lang="bg-BG" sz="7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Заглавие 1"/>
          <p:cNvSpPr txBox="1">
            <a:spLocks/>
          </p:cNvSpPr>
          <p:nvPr/>
        </p:nvSpPr>
        <p:spPr>
          <a:xfrm rot="19498269">
            <a:off x="5400708" y="923221"/>
            <a:ext cx="2799928" cy="837256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SDG Index</a:t>
            </a:r>
            <a:endParaRPr lang="bg-BG" sz="7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435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5671</TotalTime>
  <Words>408</Words>
  <Application>Microsoft Office PowerPoint</Application>
  <PresentationFormat>Презентация на цял екран (16:9)</PresentationFormat>
  <Paragraphs>76</Paragraphs>
  <Slides>39</Slides>
  <Notes>32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39</vt:i4>
      </vt:variant>
    </vt:vector>
  </HeadingPairs>
  <TitlesOfParts>
    <vt:vector size="40" baseType="lpstr">
      <vt:lpstr>Office тема</vt:lpstr>
      <vt:lpstr>ЦЕЛИТЕ ЗА УСТОЙЧИВО РАЗВИТИЕ ДО 2030 Г.: ГЛОБАЛНИ ТЕНДЕНЦИИ, НАЦИОНАЛНИ ПРЕДИЗВИКАТЕЛСТВА И РОЛЯТА НА МИННАТА ИНДУСТРИЯ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Елия Стоянова</dc:creator>
  <cp:lastModifiedBy>Елия Стоянова</cp:lastModifiedBy>
  <cp:revision>127</cp:revision>
  <dcterms:created xsi:type="dcterms:W3CDTF">2024-06-14T20:40:27Z</dcterms:created>
  <dcterms:modified xsi:type="dcterms:W3CDTF">2025-11-17T22:24:43Z</dcterms:modified>
</cp:coreProperties>
</file>